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78_880048E0.xml" ContentType="application/vnd.ms-powerpoint.comments+xml"/>
  <Override PartName="/ppt/comments/modernComment_176_6FB8A0D4.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Lst>
  <p:notesMasterIdLst>
    <p:notesMasterId r:id="rId31"/>
  </p:notesMasterIdLst>
  <p:sldIdLst>
    <p:sldId id="370" r:id="rId5"/>
    <p:sldId id="292" r:id="rId6"/>
    <p:sldId id="310" r:id="rId7"/>
    <p:sldId id="376" r:id="rId8"/>
    <p:sldId id="372" r:id="rId9"/>
    <p:sldId id="392" r:id="rId10"/>
    <p:sldId id="374" r:id="rId11"/>
    <p:sldId id="312" r:id="rId12"/>
    <p:sldId id="287" r:id="rId13"/>
    <p:sldId id="263" r:id="rId14"/>
    <p:sldId id="314" r:id="rId15"/>
    <p:sldId id="401" r:id="rId16"/>
    <p:sldId id="388" r:id="rId17"/>
    <p:sldId id="356" r:id="rId18"/>
    <p:sldId id="330" r:id="rId19"/>
    <p:sldId id="402" r:id="rId20"/>
    <p:sldId id="397" r:id="rId21"/>
    <p:sldId id="398" r:id="rId22"/>
    <p:sldId id="393" r:id="rId23"/>
    <p:sldId id="379" r:id="rId24"/>
    <p:sldId id="396" r:id="rId25"/>
    <p:sldId id="395" r:id="rId26"/>
    <p:sldId id="329" r:id="rId27"/>
    <p:sldId id="391" r:id="rId28"/>
    <p:sldId id="389" r:id="rId29"/>
    <p:sldId id="390" r:id="rId30"/>
  </p:sldIdLst>
  <p:sldSz cx="10439400"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B3693C-F599-F70B-2C44-AD35521E1CA4}" name="Raphael Bannura" initials="RB" userId="S::rbannura@seinesaintdenis.fr::302475d4-3bc3-48f8-9614-b0568f7ceda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ophie Zana" initials="SZ" lastIdx="11" clrIdx="0">
    <p:extLst>
      <p:ext uri="{19B8F6BF-5375-455C-9EA6-DF929625EA0E}">
        <p15:presenceInfo xmlns:p15="http://schemas.microsoft.com/office/powerpoint/2012/main" userId="Sophie Zana" providerId="None"/>
      </p:ext>
    </p:extLst>
  </p:cmAuthor>
  <p:cmAuthor id="2" name="Elea Spampani" initials="ES" lastIdx="2" clrIdx="1">
    <p:extLst>
      <p:ext uri="{19B8F6BF-5375-455C-9EA6-DF929625EA0E}">
        <p15:presenceInfo xmlns:p15="http://schemas.microsoft.com/office/powerpoint/2012/main" userId="Elea Spampani" providerId="None"/>
      </p:ext>
    </p:extLst>
  </p:cmAuthor>
  <p:cmAuthor id="3" name="Sophie Quartier-picquart" initials="SQ" lastIdx="1" clrIdx="2">
    <p:extLst>
      <p:ext uri="{19B8F6BF-5375-455C-9EA6-DF929625EA0E}">
        <p15:presenceInfo xmlns:p15="http://schemas.microsoft.com/office/powerpoint/2012/main" userId="Sophie Quartier-picquart" providerId="None"/>
      </p:ext>
    </p:extLst>
  </p:cmAuthor>
  <p:cmAuthor id="4" name="Elea Spampani" initials="ES [2]" lastIdx="9" clrIdx="3">
    <p:extLst>
      <p:ext uri="{19B8F6BF-5375-455C-9EA6-DF929625EA0E}">
        <p15:presenceInfo xmlns:p15="http://schemas.microsoft.com/office/powerpoint/2012/main" userId="S-1-5-21-3866631039-1731413301-905563768-71656" providerId="AD"/>
      </p:ext>
    </p:extLst>
  </p:cmAuthor>
  <p:cmAuthor id="5" name=" " initials="" lastIdx="6" clrIdx="4">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2749"/>
    <a:srgbClr val="FF33CC"/>
    <a:srgbClr val="CC0099"/>
    <a:srgbClr val="FF0066"/>
    <a:srgbClr val="EF4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449" autoAdjust="0"/>
  </p:normalViewPr>
  <p:slideViewPr>
    <p:cSldViewPr snapToGrid="0">
      <p:cViewPr varScale="1">
        <p:scale>
          <a:sx n="148" d="100"/>
          <a:sy n="148" d="100"/>
        </p:scale>
        <p:origin x="155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Zana" userId="5854a35d-a504-449e-9a50-5e8eb615bb2d" providerId="ADAL" clId="{5A41C336-DBB5-4D3D-9CE6-53447489F979}"/>
    <pc:docChg chg="custSel modSld">
      <pc:chgData name="Sophie Zana" userId="5854a35d-a504-449e-9a50-5e8eb615bb2d" providerId="ADAL" clId="{5A41C336-DBB5-4D3D-9CE6-53447489F979}" dt="2024-01-24T17:55:09.559" v="48" actId="255"/>
      <pc:docMkLst>
        <pc:docMk/>
      </pc:docMkLst>
      <pc:sldChg chg="modSp">
        <pc:chgData name="Sophie Zana" userId="5854a35d-a504-449e-9a50-5e8eb615bb2d" providerId="ADAL" clId="{5A41C336-DBB5-4D3D-9CE6-53447489F979}" dt="2024-01-24T17:55:09.559" v="48" actId="255"/>
        <pc:sldMkLst>
          <pc:docMk/>
          <pc:sldMk cId="1172868848" sldId="396"/>
        </pc:sldMkLst>
        <pc:spChg chg="mod">
          <ac:chgData name="Sophie Zana" userId="5854a35d-a504-449e-9a50-5e8eb615bb2d" providerId="ADAL" clId="{5A41C336-DBB5-4D3D-9CE6-53447489F979}" dt="2024-01-24T17:55:09.559" v="48" actId="255"/>
          <ac:spMkLst>
            <pc:docMk/>
            <pc:sldMk cId="1172868848" sldId="396"/>
            <ac:spMk id="2" creationId="{75D6EBF1-401E-BF96-C389-F9F8F2C1C60B}"/>
          </ac:spMkLst>
        </pc:spChg>
      </pc:sldChg>
    </pc:docChg>
  </pc:docChgLst>
</pc:chgInfo>
</file>

<file path=ppt/comments/modernComment_176_6FB8A0D4.xml><?xml version="1.0" encoding="utf-8"?>
<p188:cmLst xmlns:a="http://schemas.openxmlformats.org/drawingml/2006/main" xmlns:r="http://schemas.openxmlformats.org/officeDocument/2006/relationships" xmlns:p188="http://schemas.microsoft.com/office/powerpoint/2018/8/main">
  <p188:cm id="{DB3C1ACB-057B-4437-B087-F7919FF00677}" authorId="{B0B3693C-F599-F70B-2C44-AD35521E1CA4}" status="resolved" created="2024-01-17T09:14:16.305" complete="100000">
    <ac:txMkLst xmlns:ac="http://schemas.microsoft.com/office/drawing/2013/main/command">
      <pc:docMk xmlns:pc="http://schemas.microsoft.com/office/powerpoint/2013/main/command"/>
      <pc:sldMk xmlns:pc="http://schemas.microsoft.com/office/powerpoint/2013/main/command" cId="1874370772" sldId="374"/>
      <ac:spMk id="10" creationId="{00000000-0000-0000-0000-000000000000}"/>
      <ac:txMk cp="269" len="270">
        <ac:context len="540" hash="2657160875"/>
      </ac:txMk>
    </ac:txMkLst>
    <p188:pos x="6598703" y="4743325"/>
    <p188:txBody>
      <a:bodyPr/>
      <a:lstStyle/>
      <a:p>
        <a:r>
          <a:rPr lang="fr-FR"/>
          <a:t>A reformuler vu qu'il y aura 1 seule demande pour l'INV et le FCT cette année</a:t>
        </a:r>
      </a:p>
    </p188:txBody>
  </p188:cm>
</p188:cmLst>
</file>

<file path=ppt/comments/modernComment_178_880048E0.xml><?xml version="1.0" encoding="utf-8"?>
<p188:cmLst xmlns:a="http://schemas.openxmlformats.org/drawingml/2006/main" xmlns:r="http://schemas.openxmlformats.org/officeDocument/2006/relationships" xmlns:p188="http://schemas.microsoft.com/office/powerpoint/2018/8/main">
  <p188:cm id="{ABC00D90-3789-4CDD-96C4-4D0C7C0CD79F}" authorId="{B0B3693C-F599-F70B-2C44-AD35521E1CA4}" status="resolved" created="2024-01-22T13:53:13.525" complete="100000">
    <ac:txMkLst xmlns:ac="http://schemas.microsoft.com/office/drawing/2013/main/command">
      <pc:docMk xmlns:pc="http://schemas.microsoft.com/office/powerpoint/2013/main/command"/>
      <pc:sldMk xmlns:pc="http://schemas.microsoft.com/office/powerpoint/2013/main/command" cId="2281720032" sldId="376"/>
      <ac:spMk id="4" creationId="{AAC7B07B-B1DE-E548-9C28-2E190A756FF7}"/>
      <ac:txMk cp="136">
        <ac:context len="153" hash="565791501"/>
      </ac:txMk>
    </ac:txMkLst>
    <p188:pos x="1253550" y="1571508"/>
    <p188:txBody>
      <a:bodyPr/>
      <a:lstStyle/>
      <a:p>
        <a:r>
          <a:rPr lang="fr-FR"/>
          <a:t>Peut-être mettra septembre (vu comment ça a été long en 2023)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0CA6BE6-6879-49AF-98CD-8ABE3BF202C5}" type="datetimeFigureOut">
              <a:rPr lang="fr-FR" smtClean="0"/>
              <a:t>24/01/2024</a:t>
            </a:fld>
            <a:endParaRPr lang="fr-FR"/>
          </a:p>
        </p:txBody>
      </p:sp>
      <p:sp>
        <p:nvSpPr>
          <p:cNvPr id="4" name="Espace réservé de l'image des diapositives 3"/>
          <p:cNvSpPr>
            <a:spLocks noGrp="1" noRot="1" noChangeAspect="1"/>
          </p:cNvSpPr>
          <p:nvPr>
            <p:ph type="sldImg" idx="2"/>
          </p:nvPr>
        </p:nvSpPr>
        <p:spPr>
          <a:xfrm>
            <a:off x="1085850" y="1241425"/>
            <a:ext cx="462597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9CF2392-B642-4D0A-A866-EE4256096E00}" type="slidenum">
              <a:rPr lang="fr-FR" smtClean="0"/>
              <a:t>‹N°›</a:t>
            </a:fld>
            <a:endParaRPr lang="fr-FR"/>
          </a:p>
        </p:txBody>
      </p:sp>
    </p:spTree>
    <p:extLst>
      <p:ext uri="{BB962C8B-B14F-4D97-AF65-F5344CB8AC3E}">
        <p14:creationId xmlns:p14="http://schemas.microsoft.com/office/powerpoint/2010/main" val="125127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CF2392-B642-4D0A-A866-EE4256096E00}" type="slidenum">
              <a:rPr lang="fr-FR" smtClean="0"/>
              <a:t>1</a:t>
            </a:fld>
            <a:endParaRPr lang="fr-FR"/>
          </a:p>
        </p:txBody>
      </p:sp>
    </p:spTree>
    <p:extLst>
      <p:ext uri="{BB962C8B-B14F-4D97-AF65-F5344CB8AC3E}">
        <p14:creationId xmlns:p14="http://schemas.microsoft.com/office/powerpoint/2010/main" val="267667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9CF2392-B642-4D0A-A866-EE4256096E00}" type="slidenum">
              <a:rPr lang="fr-FR" smtClean="0"/>
              <a:t>14</a:t>
            </a:fld>
            <a:endParaRPr lang="fr-FR"/>
          </a:p>
        </p:txBody>
      </p:sp>
    </p:spTree>
    <p:extLst>
      <p:ext uri="{BB962C8B-B14F-4D97-AF65-F5344CB8AC3E}">
        <p14:creationId xmlns:p14="http://schemas.microsoft.com/office/powerpoint/2010/main" val="63370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82955" y="1237197"/>
            <a:ext cx="8873490" cy="2631887"/>
          </a:xfrm>
        </p:spPr>
        <p:txBody>
          <a:bodyPr anchor="b"/>
          <a:lstStyle>
            <a:lvl1pPr algn="ctr">
              <a:defRPr sz="6614"/>
            </a:lvl1pPr>
          </a:lstStyle>
          <a:p>
            <a:r>
              <a:rPr lang="fr-FR"/>
              <a:t>Modifiez le style du titre</a:t>
            </a:r>
            <a:endParaRPr lang="en-US"/>
          </a:p>
        </p:txBody>
      </p:sp>
      <p:sp>
        <p:nvSpPr>
          <p:cNvPr id="3" name="Subtitle 2"/>
          <p:cNvSpPr>
            <a:spLocks noGrp="1"/>
          </p:cNvSpPr>
          <p:nvPr>
            <p:ph type="subTitle" idx="1"/>
          </p:nvPr>
        </p:nvSpPr>
        <p:spPr>
          <a:xfrm>
            <a:off x="1304925" y="3970580"/>
            <a:ext cx="782955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fld id="{9D53D24B-B16F-4538-B5D1-0194D20F28BF}" type="datetime1">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338191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20C5052-F56B-4A6C-B681-A85C08F7C075}" type="datetime1">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262890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402483"/>
            <a:ext cx="2250996" cy="6406475"/>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717710" y="402483"/>
            <a:ext cx="6622494" cy="64064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38D623A9-7F58-490C-A3DE-5F3DFB06A4B6}" type="datetime1">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258956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373336" y="141469"/>
            <a:ext cx="7126191" cy="888929"/>
          </a:xfrm>
          <a:ln>
            <a:noFill/>
          </a:ln>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66F688-920A-4190-A0C1-F6C8381208B9}" type="datetime1">
              <a:rPr lang="fr-FR" smtClean="0"/>
              <a:t>24/01/2024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65CF1-8691-4770-B17C-6C26B4CDE35F}"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1199" y="136494"/>
            <a:ext cx="802740" cy="922135"/>
          </a:xfrm>
          <a:prstGeom prst="rect">
            <a:avLst/>
          </a:prstGeom>
        </p:spPr>
      </p:pic>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115" y="108508"/>
            <a:ext cx="2323196" cy="907116"/>
          </a:xfrm>
          <a:prstGeom prst="rect">
            <a:avLst/>
          </a:prstGeom>
        </p:spPr>
      </p:pic>
      <p:cxnSp>
        <p:nvCxnSpPr>
          <p:cNvPr id="12" name="Connecteur droit 11"/>
          <p:cNvCxnSpPr/>
          <p:nvPr userDrawn="1"/>
        </p:nvCxnSpPr>
        <p:spPr>
          <a:xfrm flipV="1">
            <a:off x="175351" y="1089864"/>
            <a:ext cx="9324175" cy="4334"/>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flipH="1" flipV="1">
            <a:off x="2478795" y="15754"/>
            <a:ext cx="1744" cy="1098213"/>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userDrawn="1"/>
        </p:nvCxnSpPr>
        <p:spPr>
          <a:xfrm flipV="1">
            <a:off x="9499525" y="98724"/>
            <a:ext cx="0" cy="1011437"/>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660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727800" y="159795"/>
            <a:ext cx="6658968" cy="1044121"/>
          </a:xfrm>
        </p:spPr>
        <p:txBody>
          <a:bodyPr/>
          <a:lstStyle/>
          <a:p>
            <a:r>
              <a:rPr lang="fr-FR"/>
              <a:t>Modifiez le style du titre</a:t>
            </a:r>
          </a:p>
        </p:txBody>
      </p:sp>
      <p:sp>
        <p:nvSpPr>
          <p:cNvPr id="3" name="Espace réservé du contenu 2"/>
          <p:cNvSpPr>
            <a:spLocks noGrp="1"/>
          </p:cNvSpPr>
          <p:nvPr>
            <p:ph idx="1"/>
          </p:nvPr>
        </p:nvSpPr>
        <p:spPr>
          <a:xfrm>
            <a:off x="717709" y="1997370"/>
            <a:ext cx="9003983"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66F688-920A-4190-A0C1-F6C8381208B9}" type="datetime1">
              <a:rPr lang="fr-FR" smtClean="0"/>
              <a:t>24/01/2024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65CF1-8691-4770-B17C-6C26B4CDE35F}" type="slidenum">
              <a:rPr lang="fr-FR" smtClean="0"/>
              <a:t>‹N°›</a:t>
            </a:fld>
            <a:endParaRPr lang="fr-FR"/>
          </a:p>
        </p:txBody>
      </p:sp>
      <p:sp>
        <p:nvSpPr>
          <p:cNvPr id="8" name="Espace réservé pour une image  7"/>
          <p:cNvSpPr>
            <a:spLocks noGrp="1"/>
          </p:cNvSpPr>
          <p:nvPr>
            <p:ph type="pic" sz="quarter" idx="13"/>
          </p:nvPr>
        </p:nvSpPr>
        <p:spPr>
          <a:xfrm>
            <a:off x="260986" y="232741"/>
            <a:ext cx="2494310" cy="766467"/>
          </a:xfrm>
        </p:spPr>
        <p:txBody>
          <a:bodyPr/>
          <a:lstStyle>
            <a:lvl1pPr marL="0" indent="0">
              <a:buNone/>
              <a:defRPr/>
            </a:lvl1pPr>
          </a:lstStyle>
          <a:p>
            <a:endParaRPr lang="fr-F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66" y="171147"/>
            <a:ext cx="2149803" cy="839413"/>
          </a:xfrm>
          <a:prstGeom prst="rect">
            <a:avLst/>
          </a:prstGeom>
        </p:spPr>
      </p:pic>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40672" y="208192"/>
            <a:ext cx="1206223" cy="815563"/>
          </a:xfrm>
          <a:prstGeom prst="rect">
            <a:avLst/>
          </a:prstGeom>
        </p:spPr>
      </p:pic>
      <p:cxnSp>
        <p:nvCxnSpPr>
          <p:cNvPr id="13" name="Connecteur droit 12"/>
          <p:cNvCxnSpPr/>
          <p:nvPr userDrawn="1"/>
        </p:nvCxnSpPr>
        <p:spPr>
          <a:xfrm flipV="1">
            <a:off x="127543" y="1223345"/>
            <a:ext cx="10259226" cy="36135"/>
          </a:xfrm>
          <a:prstGeom prst="line">
            <a:avLst/>
          </a:prstGeom>
          <a:ln w="63500">
            <a:solidFill>
              <a:srgbClr val="9E9DB9"/>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userDrawn="1"/>
        </p:nvCxnSpPr>
        <p:spPr>
          <a:xfrm>
            <a:off x="3617011" y="0"/>
            <a:ext cx="0" cy="1241412"/>
          </a:xfrm>
          <a:prstGeom prst="line">
            <a:avLst/>
          </a:prstGeom>
          <a:ln w="63500">
            <a:solidFill>
              <a:srgbClr val="8A87B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46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84609" y="231004"/>
            <a:ext cx="6777740" cy="696212"/>
          </a:xfrm>
        </p:spPr>
        <p:txBody>
          <a:bodyPr/>
          <a:lstStyle>
            <a:lvl1pPr>
              <a:defRPr sz="2200" baseline="0">
                <a:latin typeface="Century Gothic" panose="020B0502020202020204" pitchFamily="34" charset="0"/>
              </a:defRPr>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A66F688-920A-4190-A0C1-F6C8381208B9}" type="datetime1">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965CF1-8691-4770-B17C-6C26B4CDE35F}" type="slidenum">
              <a:rPr lang="fr-FR" smtClean="0"/>
              <a:t>‹N°›</a:t>
            </a:fld>
            <a:endParaRPr lang="fr-FR"/>
          </a:p>
        </p:txBody>
      </p:sp>
      <p:cxnSp>
        <p:nvCxnSpPr>
          <p:cNvPr id="9" name="Connecteur droit 8"/>
          <p:cNvCxnSpPr/>
          <p:nvPr userDrawn="1"/>
        </p:nvCxnSpPr>
        <p:spPr>
          <a:xfrm>
            <a:off x="466725" y="986909"/>
            <a:ext cx="9591675" cy="3234"/>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flipH="1" flipV="1">
            <a:off x="2476500" y="90442"/>
            <a:ext cx="4039" cy="909226"/>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4568" y="290697"/>
            <a:ext cx="2012061" cy="610257"/>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1207" y="214458"/>
            <a:ext cx="726666" cy="644823"/>
          </a:xfrm>
          <a:prstGeom prst="rect">
            <a:avLst/>
          </a:prstGeom>
        </p:spPr>
      </p:pic>
    </p:spTree>
    <p:extLst>
      <p:ext uri="{BB962C8B-B14F-4D97-AF65-F5344CB8AC3E}">
        <p14:creationId xmlns:p14="http://schemas.microsoft.com/office/powerpoint/2010/main" val="112926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12272" y="1884671"/>
            <a:ext cx="9003983" cy="3144614"/>
          </a:xfrm>
        </p:spPr>
        <p:txBody>
          <a:bodyPr anchor="b"/>
          <a:lstStyle>
            <a:lvl1pPr>
              <a:defRPr sz="6614"/>
            </a:lvl1pPr>
          </a:lstStyle>
          <a:p>
            <a:r>
              <a:rPr lang="fr-FR"/>
              <a:t>Modifiez le style du titre</a:t>
            </a:r>
            <a:endParaRPr lang="en-US"/>
          </a:p>
        </p:txBody>
      </p:sp>
      <p:sp>
        <p:nvSpPr>
          <p:cNvPr id="3" name="Text Placeholder 2"/>
          <p:cNvSpPr>
            <a:spLocks noGrp="1"/>
          </p:cNvSpPr>
          <p:nvPr>
            <p:ph type="body" idx="1"/>
          </p:nvPr>
        </p:nvSpPr>
        <p:spPr>
          <a:xfrm>
            <a:off x="712272" y="5059035"/>
            <a:ext cx="9003983"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37F928E-813B-406F-B29C-409550630ED8}" type="datetime1">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3207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717709" y="2012414"/>
            <a:ext cx="4436745"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284946" y="2012414"/>
            <a:ext cx="4436745"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F5AC0BC4-ED51-43D8-9948-4C3A0415892D}" type="datetime1">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325555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19068" y="402484"/>
            <a:ext cx="9003983" cy="1461188"/>
          </a:xfrm>
        </p:spPr>
        <p:txBody>
          <a:bodyPr/>
          <a:lstStyle/>
          <a:p>
            <a:r>
              <a:rPr lang="fr-FR"/>
              <a:t>Modifiez le style du titre</a:t>
            </a:r>
            <a:endParaRPr lang="en-US"/>
          </a:p>
        </p:txBody>
      </p:sp>
      <p:sp>
        <p:nvSpPr>
          <p:cNvPr id="3" name="Text Placeholder 2"/>
          <p:cNvSpPr>
            <a:spLocks noGrp="1"/>
          </p:cNvSpPr>
          <p:nvPr>
            <p:ph type="body" idx="1"/>
          </p:nvPr>
        </p:nvSpPr>
        <p:spPr>
          <a:xfrm>
            <a:off x="719070" y="1853171"/>
            <a:ext cx="44163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4" name="Content Placeholder 3"/>
          <p:cNvSpPr>
            <a:spLocks noGrp="1"/>
          </p:cNvSpPr>
          <p:nvPr>
            <p:ph sz="half" idx="2"/>
          </p:nvPr>
        </p:nvSpPr>
        <p:spPr>
          <a:xfrm>
            <a:off x="719070" y="2761381"/>
            <a:ext cx="4416355"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284947" y="1853171"/>
            <a:ext cx="443810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6" name="Content Placeholder 5"/>
          <p:cNvSpPr>
            <a:spLocks noGrp="1"/>
          </p:cNvSpPr>
          <p:nvPr>
            <p:ph sz="quarter" idx="4"/>
          </p:nvPr>
        </p:nvSpPr>
        <p:spPr>
          <a:xfrm>
            <a:off x="5284947" y="2761381"/>
            <a:ext cx="4438105"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40C60A2F-2902-45C1-B04A-E0426EB10E12}" type="datetime1">
              <a:rPr lang="fr-FR" smtClean="0"/>
              <a:t>24/01/2024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239108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1AC5EB88-20B9-4820-9A8D-CBA4D87C4999}" type="datetime1">
              <a:rPr lang="fr-FR" smtClean="0"/>
              <a:t>24/01/2024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168657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66EE5-C814-4DCF-B945-3AA656E821A4}" type="datetime1">
              <a:rPr lang="fr-FR" smtClean="0"/>
              <a:t>24/01/2024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148956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19069" y="503978"/>
            <a:ext cx="3366978" cy="1763924"/>
          </a:xfrm>
        </p:spPr>
        <p:txBody>
          <a:bodyPr anchor="b"/>
          <a:lstStyle>
            <a:lvl1pPr>
              <a:defRPr sz="3527"/>
            </a:lvl1pPr>
          </a:lstStyle>
          <a:p>
            <a:r>
              <a:rPr lang="fr-FR"/>
              <a:t>Modifiez le style du titre</a:t>
            </a:r>
            <a:endParaRPr lang="en-US"/>
          </a:p>
        </p:txBody>
      </p:sp>
      <p:sp>
        <p:nvSpPr>
          <p:cNvPr id="3" name="Content Placeholder 2"/>
          <p:cNvSpPr>
            <a:spLocks noGrp="1"/>
          </p:cNvSpPr>
          <p:nvPr>
            <p:ph idx="1"/>
          </p:nvPr>
        </p:nvSpPr>
        <p:spPr>
          <a:xfrm>
            <a:off x="4438105" y="1088455"/>
            <a:ext cx="528494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719069" y="2267902"/>
            <a:ext cx="336697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55E35F8B-1030-41C8-9915-385D728C0E41}" type="datetime1">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343287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19069" y="503978"/>
            <a:ext cx="3366978" cy="1763924"/>
          </a:xfrm>
        </p:spPr>
        <p:txBody>
          <a:bodyPr anchor="b"/>
          <a:lstStyle>
            <a:lvl1pPr>
              <a:defRPr sz="3527"/>
            </a:lvl1pPr>
          </a:lstStyle>
          <a:p>
            <a:r>
              <a:rPr lang="fr-FR"/>
              <a:t>Modifiez le style du titre</a:t>
            </a:r>
            <a:endParaRPr lang="en-US"/>
          </a:p>
        </p:txBody>
      </p:sp>
      <p:sp>
        <p:nvSpPr>
          <p:cNvPr id="3" name="Picture Placeholder 2"/>
          <p:cNvSpPr>
            <a:spLocks noGrp="1" noChangeAspect="1"/>
          </p:cNvSpPr>
          <p:nvPr>
            <p:ph type="pic" idx="1"/>
          </p:nvPr>
        </p:nvSpPr>
        <p:spPr>
          <a:xfrm>
            <a:off x="4438105" y="1088455"/>
            <a:ext cx="528494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a:p>
        </p:txBody>
      </p:sp>
      <p:sp>
        <p:nvSpPr>
          <p:cNvPr id="4" name="Text Placeholder 3"/>
          <p:cNvSpPr>
            <a:spLocks noGrp="1"/>
          </p:cNvSpPr>
          <p:nvPr>
            <p:ph type="body" sz="half" idx="2"/>
          </p:nvPr>
        </p:nvSpPr>
        <p:spPr>
          <a:xfrm>
            <a:off x="719069" y="2267902"/>
            <a:ext cx="336697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B4165B6F-1DE8-4529-A1A1-4689478E66DF}" type="datetime1">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965CF1-8691-4770-B17C-6C26B4CDE35F}" type="slidenum">
              <a:rPr lang="fr-FR" smtClean="0"/>
              <a:t>‹N°›</a:t>
            </a:fld>
            <a:endParaRPr lang="fr-FR"/>
          </a:p>
        </p:txBody>
      </p:sp>
    </p:spTree>
    <p:extLst>
      <p:ext uri="{BB962C8B-B14F-4D97-AF65-F5344CB8AC3E}">
        <p14:creationId xmlns:p14="http://schemas.microsoft.com/office/powerpoint/2010/main" val="27611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709" y="402484"/>
            <a:ext cx="9003983" cy="1461188"/>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717709" y="2012414"/>
            <a:ext cx="9003983"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717709" y="7006700"/>
            <a:ext cx="2348865"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49A8593-9C79-44C8-B77E-F1FB55F94729}" type="datetime1">
              <a:rPr lang="fr-FR" smtClean="0"/>
              <a:t>24/01/2024</a:t>
            </a:fld>
            <a:endParaRPr lang="fr-FR"/>
          </a:p>
        </p:txBody>
      </p:sp>
      <p:sp>
        <p:nvSpPr>
          <p:cNvPr id="5" name="Footer Placeholder 4"/>
          <p:cNvSpPr>
            <a:spLocks noGrp="1"/>
          </p:cNvSpPr>
          <p:nvPr>
            <p:ph type="ftr" sz="quarter" idx="3"/>
          </p:nvPr>
        </p:nvSpPr>
        <p:spPr>
          <a:xfrm>
            <a:off x="3458051" y="7006700"/>
            <a:ext cx="3523298"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372826" y="7006700"/>
            <a:ext cx="2348865"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2965CF1-8691-4770-B17C-6C26B4CDE35F}" type="slidenum">
              <a:rPr lang="fr-FR" smtClean="0"/>
              <a:t>‹N°›</a:t>
            </a:fld>
            <a:endParaRPr lang="fr-FR"/>
          </a:p>
        </p:txBody>
      </p:sp>
    </p:spTree>
    <p:extLst>
      <p:ext uri="{BB962C8B-B14F-4D97-AF65-F5344CB8AC3E}">
        <p14:creationId xmlns:p14="http://schemas.microsoft.com/office/powerpoint/2010/main" val="267318754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08" r:id="rId12"/>
    <p:sldLayoutId id="2147483731" r:id="rId13"/>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demarches-simplifiees.fr/commencer/agir-in-seine-saint-denis-20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nvestissement.patrimoine@seinesaintdenis.fr" TargetMode="External"/><Relationship Id="rId2" Type="http://schemas.openxmlformats.org/officeDocument/2006/relationships/hyperlink" Target="mailto:investissement.culture@seinesaintdenis.f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https://inseinesaintdenis.fr/appel-a-agir-in-seine-saint-denis-2024-lancement-en-vue" TargetMode="External"/><Relationship Id="rId5" Type="http://schemas.openxmlformats.org/officeDocument/2006/relationships/image" Target="../media/image11.png"/><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2" Type="http://schemas.openxmlformats.org/officeDocument/2006/relationships/hyperlink" Target="mailto:in@seinesaintdenis.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ollection@seinesaintdenis.f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78_880048E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76_6FB8A0D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hyperlink" Target="mailto:actioneducative@seinesaintdenis.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72965CF1-8691-4770-B17C-6C26B4CDE35F}" type="slidenum">
              <a:rPr lang="fr-FR" smtClean="0"/>
              <a:t>1</a:t>
            </a:fld>
            <a:endParaRPr lang="fr-FR"/>
          </a:p>
        </p:txBody>
      </p:sp>
      <p:pic>
        <p:nvPicPr>
          <p:cNvPr id="5" name="Image 4" descr="Une image contenant texte, Police, logo, Graphique&#10;&#10;Description générée automatiquement">
            <a:extLst>
              <a:ext uri="{FF2B5EF4-FFF2-40B4-BE49-F238E27FC236}">
                <a16:creationId xmlns:a16="http://schemas.microsoft.com/office/drawing/2014/main" id="{33775C3A-EF67-CA47-8B03-6A335D89DB1D}"/>
              </a:ext>
            </a:extLst>
          </p:cNvPr>
          <p:cNvPicPr>
            <a:picLocks noChangeAspect="1"/>
          </p:cNvPicPr>
          <p:nvPr/>
        </p:nvPicPr>
        <p:blipFill>
          <a:blip r:embed="rId3"/>
          <a:stretch>
            <a:fillRect/>
          </a:stretch>
        </p:blipFill>
        <p:spPr>
          <a:xfrm>
            <a:off x="956032" y="1338480"/>
            <a:ext cx="8502330" cy="5668220"/>
          </a:xfrm>
          <a:prstGeom prst="rect">
            <a:avLst/>
          </a:prstGeom>
        </p:spPr>
      </p:pic>
    </p:spTree>
    <p:extLst>
      <p:ext uri="{BB962C8B-B14F-4D97-AF65-F5344CB8AC3E}">
        <p14:creationId xmlns:p14="http://schemas.microsoft.com/office/powerpoint/2010/main" val="4250594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596248" y="201576"/>
            <a:ext cx="7568565" cy="630468"/>
          </a:xfrm>
        </p:spPr>
        <p:txBody>
          <a:bodyPr>
            <a:normAutofit/>
          </a:bodyPr>
          <a:lstStyle/>
          <a:p>
            <a:r>
              <a:rPr lang="fr-FR" sz="2740" b="1">
                <a:solidFill>
                  <a:srgbClr val="BC2749"/>
                </a:solidFill>
              </a:rPr>
              <a:t>Les critères généraux d’éligibilité</a:t>
            </a:r>
          </a:p>
        </p:txBody>
      </p:sp>
      <p:sp>
        <p:nvSpPr>
          <p:cNvPr id="6" name="Espace réservé du contenu 6">
            <a:extLst>
              <a:ext uri="{FF2B5EF4-FFF2-40B4-BE49-F238E27FC236}">
                <a16:creationId xmlns:a16="http://schemas.microsoft.com/office/drawing/2014/main" id="{258C7783-58D2-A74E-A9C4-34E516E04983}"/>
              </a:ext>
            </a:extLst>
          </p:cNvPr>
          <p:cNvSpPr>
            <a:spLocks noGrp="1"/>
          </p:cNvSpPr>
          <p:nvPr>
            <p:ph idx="1"/>
          </p:nvPr>
        </p:nvSpPr>
        <p:spPr>
          <a:xfrm>
            <a:off x="485280" y="1644072"/>
            <a:ext cx="4613085" cy="5180078"/>
          </a:xfrm>
        </p:spPr>
        <p:txBody>
          <a:bodyPr vert="horz" lIns="91440" tIns="45720" rIns="91440" bIns="45720" rtlCol="0" anchor="t">
            <a:normAutofit fontScale="92500" lnSpcReduction="10000"/>
          </a:bodyPr>
          <a:lstStyle/>
          <a:p>
            <a:pPr marL="0" indent="0" algn="ctr">
              <a:spcBef>
                <a:spcPts val="1199"/>
              </a:spcBef>
              <a:buNone/>
            </a:pPr>
            <a:r>
              <a:rPr lang="fr-FR" sz="2400" b="1" dirty="0"/>
              <a:t>Nature des structures </a:t>
            </a:r>
            <a:endParaRPr lang="fr-FR" dirty="0">
              <a:cs typeface="Calibri" panose="020F0502020204030204"/>
            </a:endParaRPr>
          </a:p>
          <a:p>
            <a:pPr marL="251460" indent="-251460" algn="just">
              <a:spcBef>
                <a:spcPts val="514"/>
              </a:spcBef>
            </a:pPr>
            <a:r>
              <a:rPr lang="fr-FR" sz="2100" dirty="0"/>
              <a:t>les associations loi 1901 ; </a:t>
            </a:r>
            <a:endParaRPr lang="fr-FR" sz="2100" dirty="0">
              <a:cs typeface="Calibri"/>
            </a:endParaRPr>
          </a:p>
          <a:p>
            <a:pPr marL="251460" indent="-251460" algn="just">
              <a:spcBef>
                <a:spcPts val="514"/>
              </a:spcBef>
            </a:pPr>
            <a:r>
              <a:rPr lang="fr-FR" sz="2100" dirty="0"/>
              <a:t>les coopératives ; </a:t>
            </a:r>
            <a:endParaRPr lang="fr-FR" sz="2100" dirty="0">
              <a:cs typeface="Calibri"/>
            </a:endParaRPr>
          </a:p>
          <a:p>
            <a:pPr marL="251460" indent="-251460" algn="just">
              <a:spcBef>
                <a:spcPts val="514"/>
              </a:spcBef>
            </a:pPr>
            <a:r>
              <a:rPr lang="fr-FR" sz="2100" dirty="0"/>
              <a:t>les structures agréées « ESUS » </a:t>
            </a:r>
            <a:endParaRPr lang="fr-FR" sz="2100" dirty="0">
              <a:ea typeface="Calibri"/>
              <a:cs typeface="Calibri"/>
            </a:endParaRPr>
          </a:p>
          <a:p>
            <a:pPr marL="251460" indent="-251460" algn="just">
              <a:spcBef>
                <a:spcPts val="514"/>
              </a:spcBef>
            </a:pPr>
            <a:r>
              <a:rPr lang="fr-FR" sz="2100" dirty="0"/>
              <a:t>les Sociétés anonymes sportives professionnelles (SASP) ; </a:t>
            </a:r>
            <a:endParaRPr lang="fr-FR" sz="2100" dirty="0">
              <a:ea typeface="Calibri" panose="020F0502020204030204"/>
              <a:cs typeface="Calibri"/>
            </a:endParaRPr>
          </a:p>
          <a:p>
            <a:pPr marL="251460" indent="-251460" algn="just">
              <a:spcBef>
                <a:spcPts val="514"/>
              </a:spcBef>
            </a:pPr>
            <a:r>
              <a:rPr lang="fr-FR" sz="2100" b="1" dirty="0"/>
              <a:t>Uniquement pour la fiche n°3 </a:t>
            </a:r>
            <a:r>
              <a:rPr lang="fr-FR" sz="2100" dirty="0"/>
              <a:t>: mutuelles </a:t>
            </a:r>
            <a:endParaRPr lang="fr-FR" sz="2100" dirty="0">
              <a:cs typeface="Calibri"/>
            </a:endParaRPr>
          </a:p>
          <a:p>
            <a:pPr marL="251460" indent="-251460" algn="just">
              <a:spcBef>
                <a:spcPts val="514"/>
              </a:spcBef>
            </a:pPr>
            <a:r>
              <a:rPr lang="fr-FR" sz="2100" b="1" dirty="0">
                <a:cs typeface="Calibri"/>
              </a:rPr>
              <a:t>Uniquement pour la fiche n°5 </a:t>
            </a:r>
            <a:r>
              <a:rPr lang="fr-FR" sz="2100" dirty="0">
                <a:cs typeface="Calibri"/>
              </a:rPr>
              <a:t>:</a:t>
            </a:r>
            <a:r>
              <a:rPr lang="fr-FR" sz="2100" dirty="0">
                <a:ea typeface="+mn-lt"/>
                <a:cs typeface="+mn-lt"/>
              </a:rPr>
              <a:t> fondations reconnues d'utilité publique et les structures de type SA et SARL portant un projet artistique et culturel ;</a:t>
            </a:r>
            <a:endParaRPr lang="fr-FR" sz="2100" dirty="0">
              <a:cs typeface="Calibri"/>
            </a:endParaRPr>
          </a:p>
          <a:p>
            <a:pPr marL="251460" indent="-251460" algn="just">
              <a:spcBef>
                <a:spcPts val="514"/>
              </a:spcBef>
            </a:pPr>
            <a:r>
              <a:rPr lang="fr-FR" sz="2100" b="1" dirty="0">
                <a:cs typeface="Calibri"/>
              </a:rPr>
              <a:t>Uniquement pour les fiches n°5, 16 et 19 </a:t>
            </a:r>
            <a:r>
              <a:rPr lang="fr-FR" sz="2100" dirty="0">
                <a:cs typeface="Calibri"/>
              </a:rPr>
              <a:t>: personnes morales de droit public ;</a:t>
            </a:r>
            <a:endParaRPr lang="fr-FR" sz="2100" dirty="0">
              <a:ea typeface="Calibri"/>
              <a:cs typeface="Calibri"/>
            </a:endParaRPr>
          </a:p>
          <a:p>
            <a:pPr marL="251460" indent="-251460" algn="just">
              <a:spcBef>
                <a:spcPts val="514"/>
              </a:spcBef>
            </a:pPr>
            <a:r>
              <a:rPr lang="fr-FR" sz="2100" b="1" dirty="0"/>
              <a:t>Uniquement pour la fiche n°23 </a:t>
            </a:r>
            <a:r>
              <a:rPr lang="fr-FR" sz="2100" dirty="0"/>
              <a:t>: </a:t>
            </a:r>
            <a:r>
              <a:rPr lang="fr-FR" sz="2100" dirty="0">
                <a:ea typeface="+mn-lt"/>
                <a:cs typeface="+mn-lt"/>
              </a:rPr>
              <a:t> établissements publics locaux d’enseignement</a:t>
            </a:r>
            <a:r>
              <a:rPr lang="fr-FR" sz="2100" dirty="0"/>
              <a:t>.</a:t>
            </a:r>
            <a:endParaRPr lang="fr-FR" sz="2100" dirty="0">
              <a:cs typeface="Calibri"/>
            </a:endParaRPr>
          </a:p>
          <a:p>
            <a:pPr marL="251460" indent="-251460" algn="just">
              <a:spcBef>
                <a:spcPts val="514"/>
              </a:spcBef>
            </a:pPr>
            <a:r>
              <a:rPr lang="fr-FR" sz="2100" dirty="0">
                <a:ea typeface="+mn-lt"/>
                <a:cs typeface="+mn-lt"/>
              </a:rPr>
              <a:t>Services municipaux, </a:t>
            </a:r>
            <a:r>
              <a:rPr lang="fr-FR" sz="2100" b="1" dirty="0">
                <a:ea typeface="+mn-lt"/>
                <a:cs typeface="+mn-lt"/>
              </a:rPr>
              <a:t>uniquement pour la fiche 14</a:t>
            </a:r>
            <a:r>
              <a:rPr lang="fr-FR" sz="2100" dirty="0">
                <a:ea typeface="+mn-lt"/>
                <a:cs typeface="+mn-lt"/>
              </a:rPr>
              <a:t>, pour les collectifs de jeunes non organisés en association. </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10</a:t>
            </a:fld>
            <a:endParaRPr lang="fr-FR"/>
          </a:p>
        </p:txBody>
      </p:sp>
      <p:sp>
        <p:nvSpPr>
          <p:cNvPr id="7" name="Espace réservé du contenu 6">
            <a:extLst>
              <a:ext uri="{FF2B5EF4-FFF2-40B4-BE49-F238E27FC236}">
                <a16:creationId xmlns:a16="http://schemas.microsoft.com/office/drawing/2014/main" id="{884BDBD9-7C5D-5449-ACC0-B3A46D969745}"/>
              </a:ext>
            </a:extLst>
          </p:cNvPr>
          <p:cNvSpPr txBox="1">
            <a:spLocks/>
          </p:cNvSpPr>
          <p:nvPr/>
        </p:nvSpPr>
        <p:spPr>
          <a:xfrm>
            <a:off x="5318426" y="1639926"/>
            <a:ext cx="4613085" cy="4798627"/>
          </a:xfrm>
          <a:prstGeom prst="rect">
            <a:avLst/>
          </a:prstGeom>
        </p:spPr>
        <p:txBody>
          <a:bodyPr vert="horz" lIns="91440" tIns="45720" rIns="91440" bIns="45720" rtlCol="0" anchor="t">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spcBef>
                <a:spcPts val="1199"/>
              </a:spcBef>
              <a:buNone/>
            </a:pPr>
            <a:r>
              <a:rPr lang="fr-FR" sz="2200" b="1" dirty="0"/>
              <a:t>Conditions des structures</a:t>
            </a:r>
            <a:endParaRPr lang="fr-FR" sz="2200" dirty="0">
              <a:cs typeface="Calibri"/>
            </a:endParaRPr>
          </a:p>
          <a:p>
            <a:pPr marL="251460" indent="-251460" algn="just">
              <a:spcBef>
                <a:spcPts val="514"/>
              </a:spcBef>
            </a:pPr>
            <a:r>
              <a:rPr lang="fr-FR" sz="1900" dirty="0"/>
              <a:t>Les structures déclarées au plus tard le 1er janvier 2023 ; </a:t>
            </a:r>
            <a:endParaRPr lang="fr-FR" sz="1900" dirty="0">
              <a:cs typeface="Calibri"/>
            </a:endParaRPr>
          </a:p>
          <a:p>
            <a:pPr marL="251460" indent="-251460" algn="just">
              <a:spcBef>
                <a:spcPts val="514"/>
              </a:spcBef>
            </a:pPr>
            <a:r>
              <a:rPr lang="fr-FR" sz="1900" dirty="0"/>
              <a:t>Si le projet présenté est européen ou international, la structure doit être domiciliée dans le 93 ou en IDF avec un ancrage en SSD fortement démontré ;</a:t>
            </a:r>
            <a:endParaRPr lang="fr-FR" sz="1900" dirty="0">
              <a:cs typeface="Calibri"/>
            </a:endParaRPr>
          </a:p>
          <a:p>
            <a:pPr marL="251460" indent="-251460" algn="just">
              <a:spcBef>
                <a:spcPts val="514"/>
              </a:spcBef>
            </a:pPr>
            <a:r>
              <a:rPr lang="fr-FR" sz="1900" dirty="0"/>
              <a:t>La structure doit promouvoir un mode de fonctionnement démocratique (bonne tenue des AG, validation des comptes, partenariat avec d’autres organismes du territoire, etc.).</a:t>
            </a:r>
            <a:endParaRPr lang="fr-FR" sz="1900" dirty="0">
              <a:cs typeface="Calibri"/>
            </a:endParaRPr>
          </a:p>
          <a:p>
            <a:pPr marL="251460" indent="-251460" algn="just">
              <a:spcBef>
                <a:spcPts val="514"/>
              </a:spcBef>
            </a:pPr>
            <a:endParaRPr lang="fr-FR" sz="1900" dirty="0">
              <a:ea typeface="+mn-lt"/>
              <a:cs typeface="+mn-lt"/>
            </a:endParaRPr>
          </a:p>
        </p:txBody>
      </p:sp>
    </p:spTree>
    <p:extLst>
      <p:ext uri="{BB962C8B-B14F-4D97-AF65-F5344CB8AC3E}">
        <p14:creationId xmlns:p14="http://schemas.microsoft.com/office/powerpoint/2010/main" val="216486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680017" y="231652"/>
            <a:ext cx="7568565" cy="630468"/>
          </a:xfrm>
        </p:spPr>
        <p:txBody>
          <a:bodyPr>
            <a:normAutofit/>
          </a:bodyPr>
          <a:lstStyle/>
          <a:p>
            <a:r>
              <a:rPr lang="fr-FR" sz="2740" b="1">
                <a:solidFill>
                  <a:srgbClr val="BC2749"/>
                </a:solidFill>
              </a:rPr>
              <a:t>L</a:t>
            </a:r>
            <a:r>
              <a:rPr lang="fr-FR" sz="2740" b="1">
                <a:solidFill>
                  <a:srgbClr val="BC2749"/>
                </a:solidFill>
                <a:latin typeface="Century Gothic" panose="020B0502020202020204" pitchFamily="34" charset="0"/>
              </a:rPr>
              <a:t>es critères généraux d’</a:t>
            </a:r>
            <a:r>
              <a:rPr lang="fr-FR" sz="2740" b="1">
                <a:solidFill>
                  <a:srgbClr val="BC2749"/>
                </a:solidFill>
              </a:rPr>
              <a:t>é</a:t>
            </a:r>
            <a:r>
              <a:rPr lang="fr-FR" sz="2740" b="1">
                <a:solidFill>
                  <a:srgbClr val="BC2749"/>
                </a:solidFill>
                <a:latin typeface="Century Gothic" panose="020B0502020202020204" pitchFamily="34" charset="0"/>
              </a:rPr>
              <a:t>ligibilité</a:t>
            </a:r>
          </a:p>
        </p:txBody>
      </p:sp>
      <p:sp>
        <p:nvSpPr>
          <p:cNvPr id="6" name="Espace réservé du contenu 6">
            <a:extLst>
              <a:ext uri="{FF2B5EF4-FFF2-40B4-BE49-F238E27FC236}">
                <a16:creationId xmlns:a16="http://schemas.microsoft.com/office/drawing/2014/main" id="{258C7783-58D2-A74E-A9C4-34E516E04983}"/>
              </a:ext>
            </a:extLst>
          </p:cNvPr>
          <p:cNvSpPr>
            <a:spLocks noGrp="1"/>
          </p:cNvSpPr>
          <p:nvPr>
            <p:ph idx="1"/>
          </p:nvPr>
        </p:nvSpPr>
        <p:spPr>
          <a:xfrm>
            <a:off x="340840" y="1066800"/>
            <a:ext cx="5164701" cy="6342383"/>
          </a:xfrm>
        </p:spPr>
        <p:txBody>
          <a:bodyPr vert="horz" lIns="91440" tIns="45720" rIns="91440" bIns="45720" rtlCol="0" anchor="t">
            <a:noAutofit/>
          </a:bodyPr>
          <a:lstStyle/>
          <a:p>
            <a:pPr marL="0" indent="0">
              <a:spcBef>
                <a:spcPts val="1199"/>
              </a:spcBef>
              <a:buNone/>
            </a:pPr>
            <a:r>
              <a:rPr lang="fr-FR" sz="2100" b="1"/>
              <a:t>Nature des projets </a:t>
            </a:r>
            <a:endParaRPr lang="fr-FR" sz="2141" b="1"/>
          </a:p>
          <a:p>
            <a:pPr marL="251460" indent="-251460">
              <a:lnSpc>
                <a:spcPct val="100000"/>
              </a:lnSpc>
              <a:spcBef>
                <a:spcPts val="1284"/>
              </a:spcBef>
            </a:pPr>
            <a:r>
              <a:rPr lang="fr-FR" sz="2100"/>
              <a:t>Projets en phase de préfiguration (étude de faisabilité́), d’émergence (aide au démarrage), de consolidation ou de développement </a:t>
            </a:r>
            <a:r>
              <a:rPr lang="fr-FR" sz="2100">
                <a:solidFill>
                  <a:srgbClr val="BC2749"/>
                </a:solidFill>
              </a:rPr>
              <a:t>→ viabilité économique à prouver </a:t>
            </a:r>
            <a:endParaRPr lang="fr-FR" sz="2100">
              <a:solidFill>
                <a:srgbClr val="BC2749"/>
              </a:solidFill>
              <a:cs typeface="Calibri"/>
            </a:endParaRPr>
          </a:p>
          <a:p>
            <a:pPr marL="251460" indent="-251460">
              <a:lnSpc>
                <a:spcPct val="100000"/>
              </a:lnSpc>
              <a:spcBef>
                <a:spcPts val="1284"/>
              </a:spcBef>
            </a:pPr>
            <a:r>
              <a:rPr lang="fr-FR" sz="2100"/>
              <a:t>Projets expérimentaux ou innovants </a:t>
            </a:r>
            <a:r>
              <a:rPr lang="fr-FR" sz="2100">
                <a:solidFill>
                  <a:srgbClr val="BC2749"/>
                </a:solidFill>
              </a:rPr>
              <a:t>→ une attention particulière y sera portée </a:t>
            </a:r>
            <a:endParaRPr lang="fr-FR" sz="2100">
              <a:solidFill>
                <a:srgbClr val="BC2749"/>
              </a:solidFill>
              <a:cs typeface="Calibri"/>
            </a:endParaRPr>
          </a:p>
          <a:p>
            <a:pPr marL="251460" indent="-251460">
              <a:lnSpc>
                <a:spcPct val="100000"/>
              </a:lnSpc>
              <a:spcBef>
                <a:spcPts val="1284"/>
              </a:spcBef>
            </a:pPr>
            <a:r>
              <a:rPr lang="fr-FR" sz="2100"/>
              <a:t>Projets d’utilité sociale et publique apportant des réponses tangibles aux difficultés d’</a:t>
            </a:r>
            <a:r>
              <a:rPr lang="fr-FR" sz="2100" err="1"/>
              <a:t>habitant.e.s</a:t>
            </a:r>
            <a:r>
              <a:rPr lang="fr-FR" sz="2100"/>
              <a:t> du territoire (insertion, handicap, emploi, discrimination, égalité femmes/hommes...)</a:t>
            </a:r>
            <a:endParaRPr lang="fr-FR" sz="2100">
              <a:cs typeface="Calibri"/>
            </a:endParaRPr>
          </a:p>
          <a:p>
            <a:pPr marL="251460" indent="-251460">
              <a:lnSpc>
                <a:spcPct val="100000"/>
              </a:lnSpc>
              <a:spcBef>
                <a:spcPts val="1284"/>
              </a:spcBef>
            </a:pPr>
            <a:r>
              <a:rPr lang="fr-FR" sz="2100"/>
              <a:t>Projets répondant à un besoin d’intérêt général mal satisfait sur le territoire</a:t>
            </a:r>
            <a:endParaRPr lang="fr-FR" sz="2100">
              <a:cs typeface="Calibri"/>
            </a:endParaRP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11</a:t>
            </a:fld>
            <a:endParaRPr lang="fr-FR"/>
          </a:p>
        </p:txBody>
      </p:sp>
      <p:sp>
        <p:nvSpPr>
          <p:cNvPr id="10" name="Espace réservé du contenu 6">
            <a:extLst>
              <a:ext uri="{FF2B5EF4-FFF2-40B4-BE49-F238E27FC236}">
                <a16:creationId xmlns:a16="http://schemas.microsoft.com/office/drawing/2014/main" id="{5B723B02-7AB3-184C-96AD-9AFF8CFE0C37}"/>
              </a:ext>
            </a:extLst>
          </p:cNvPr>
          <p:cNvSpPr txBox="1">
            <a:spLocks/>
          </p:cNvSpPr>
          <p:nvPr/>
        </p:nvSpPr>
        <p:spPr>
          <a:xfrm>
            <a:off x="5505541" y="1144341"/>
            <a:ext cx="4812856" cy="5297917"/>
          </a:xfrm>
          <a:prstGeom prst="rect">
            <a:avLst/>
          </a:prstGeom>
        </p:spPr>
        <p:txBody>
          <a:bodyPr vert="horz" lIns="78296" tIns="39148" rIns="78296" bIns="39148"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199"/>
              </a:spcBef>
              <a:buNone/>
            </a:pPr>
            <a:r>
              <a:rPr lang="fr-FR" sz="2100" b="1"/>
              <a:t>Conditions des projets </a:t>
            </a:r>
            <a:endParaRPr lang="fr-FR" sz="2141"/>
          </a:p>
          <a:p>
            <a:pPr>
              <a:lnSpc>
                <a:spcPct val="110000"/>
              </a:lnSpc>
              <a:spcBef>
                <a:spcPts val="1284"/>
              </a:spcBef>
            </a:pPr>
            <a:r>
              <a:rPr lang="fr-FR" sz="2100"/>
              <a:t>Ancrage territorial </a:t>
            </a:r>
            <a:r>
              <a:rPr lang="fr-FR" sz="2100" u="sng"/>
              <a:t>à prouver</a:t>
            </a:r>
            <a:endParaRPr lang="fr-FR" sz="2100" u="sng">
              <a:cs typeface="Calibri"/>
            </a:endParaRPr>
          </a:p>
          <a:p>
            <a:pPr>
              <a:lnSpc>
                <a:spcPct val="110000"/>
              </a:lnSpc>
              <a:spcBef>
                <a:spcPts val="1284"/>
              </a:spcBef>
            </a:pPr>
            <a:r>
              <a:rPr lang="fr-FR" sz="2100">
                <a:solidFill>
                  <a:srgbClr val="BC2749"/>
                </a:solidFill>
              </a:rPr>
              <a:t>Financement multiple </a:t>
            </a:r>
            <a:r>
              <a:rPr lang="fr-FR" sz="2100"/>
              <a:t>en complément de l’aide départementale (fonds propres, autres fonds publics...) </a:t>
            </a:r>
            <a:endParaRPr lang="fr-FR" sz="2100">
              <a:cs typeface="Calibri"/>
            </a:endParaRPr>
          </a:p>
          <a:p>
            <a:pPr>
              <a:lnSpc>
                <a:spcPct val="110000"/>
              </a:lnSpc>
              <a:spcBef>
                <a:spcPts val="1284"/>
              </a:spcBef>
            </a:pPr>
            <a:r>
              <a:rPr lang="fr-FR" sz="2100"/>
              <a:t>Objectifs opérationnels mesurables</a:t>
            </a:r>
            <a:endParaRPr lang="fr-FR" sz="2100">
              <a:cs typeface="Calibri"/>
            </a:endParaRPr>
          </a:p>
          <a:p>
            <a:pPr marL="0" indent="0">
              <a:lnSpc>
                <a:spcPct val="110000"/>
              </a:lnSpc>
              <a:spcBef>
                <a:spcPts val="1284"/>
              </a:spcBef>
              <a:buNone/>
            </a:pPr>
            <a:endParaRPr lang="fr-FR" sz="2100">
              <a:ea typeface="Calibri" panose="020F0502020204030204"/>
              <a:cs typeface="Calibri"/>
            </a:endParaRPr>
          </a:p>
        </p:txBody>
      </p:sp>
      <p:sp>
        <p:nvSpPr>
          <p:cNvPr id="7" name="ZoneTexte 6"/>
          <p:cNvSpPr txBox="1"/>
          <p:nvPr/>
        </p:nvSpPr>
        <p:spPr>
          <a:xfrm>
            <a:off x="6464300" y="5456281"/>
            <a:ext cx="3641725" cy="707886"/>
          </a:xfrm>
          <a:prstGeom prst="rect">
            <a:avLst/>
          </a:prstGeom>
          <a:noFill/>
        </p:spPr>
        <p:txBody>
          <a:bodyPr wrap="square" rtlCol="0">
            <a:spAutoFit/>
          </a:bodyPr>
          <a:lstStyle/>
          <a:p>
            <a:r>
              <a:rPr lang="fr-FR" sz="2000" b="1">
                <a:solidFill>
                  <a:srgbClr val="BC2749"/>
                </a:solidFill>
              </a:rPr>
              <a:t>Lire attentivement les exclusions p.8 du règlement </a:t>
            </a:r>
          </a:p>
        </p:txBody>
      </p:sp>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19718" t="18807" r="19051" b="22660"/>
          <a:stretch/>
        </p:blipFill>
        <p:spPr>
          <a:xfrm>
            <a:off x="5746774" y="5674877"/>
            <a:ext cx="491966" cy="408777"/>
          </a:xfrm>
          <a:prstGeom prst="rect">
            <a:avLst/>
          </a:prstGeom>
        </p:spPr>
      </p:pic>
    </p:spTree>
    <p:extLst>
      <p:ext uri="{BB962C8B-B14F-4D97-AF65-F5344CB8AC3E}">
        <p14:creationId xmlns:p14="http://schemas.microsoft.com/office/powerpoint/2010/main" val="1896625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047874" y="-28575"/>
            <a:ext cx="7539699" cy="1135013"/>
          </a:xfrm>
        </p:spPr>
        <p:txBody>
          <a:bodyPr>
            <a:normAutofit/>
          </a:bodyPr>
          <a:lstStyle/>
          <a:p>
            <a:pPr algn="ctr"/>
            <a:r>
              <a:rPr lang="fr-FR" sz="2740" b="1">
                <a:solidFill>
                  <a:schemeClr val="accent1">
                    <a:lumMod val="75000"/>
                  </a:schemeClr>
                </a:solidFill>
                <a:latin typeface="Century Gothic" panose="020B0502020202020204" pitchFamily="34" charset="0"/>
              </a:rPr>
              <a:t>les documents obligatoires à fournir</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12</a:t>
            </a:fld>
            <a:endParaRPr lang="fr-FR"/>
          </a:p>
        </p:txBody>
      </p:sp>
      <p:sp>
        <p:nvSpPr>
          <p:cNvPr id="8" name="ZoneTexte 7">
            <a:extLst>
              <a:ext uri="{FF2B5EF4-FFF2-40B4-BE49-F238E27FC236}">
                <a16:creationId xmlns:a16="http://schemas.microsoft.com/office/drawing/2014/main" id="{26BE1440-5C7D-9C44-B763-1356611EDBDA}"/>
              </a:ext>
            </a:extLst>
          </p:cNvPr>
          <p:cNvSpPr txBox="1"/>
          <p:nvPr/>
        </p:nvSpPr>
        <p:spPr>
          <a:xfrm>
            <a:off x="244208" y="1544157"/>
            <a:ext cx="7579209" cy="3816429"/>
          </a:xfrm>
          <a:prstGeom prst="rect">
            <a:avLst/>
          </a:prstGeom>
          <a:noFill/>
        </p:spPr>
        <p:txBody>
          <a:bodyPr wrap="square" lIns="91440" tIns="45720" rIns="91440" bIns="45720" anchor="t">
            <a:spAutoFit/>
          </a:bodyPr>
          <a:lstStyle/>
          <a:p>
            <a:pPr marL="391160" indent="-391160">
              <a:buAutoNum type="arabicPeriod"/>
            </a:pPr>
            <a:r>
              <a:rPr lang="fr-FR" sz="2000" dirty="0">
                <a:latin typeface="Calibri"/>
                <a:cs typeface="Calibri"/>
              </a:rPr>
              <a:t>Postulez uniquement en ligne – via la nouvelle plateforme du Département de la Seine-Saint-Denis </a:t>
            </a:r>
            <a:r>
              <a:rPr lang="fr-FR" sz="2000" dirty="0">
                <a:ea typeface="+mn-lt"/>
                <a:cs typeface="+mn-lt"/>
              </a:rPr>
              <a:t>: </a:t>
            </a:r>
            <a:r>
              <a:rPr lang="fr-FR" sz="2100" dirty="0">
                <a:ea typeface="+mn-lt"/>
                <a:cs typeface="+mn-lt"/>
                <a:hlinkClick r:id="rId2"/>
              </a:rPr>
              <a:t>https://www.demarches-simplifiees.fr/commencer/agir-in-seine-saint-denis-2024</a:t>
            </a:r>
            <a:endParaRPr lang="fr-FR" sz="2400" dirty="0">
              <a:ea typeface="+mn-lt"/>
              <a:cs typeface="+mn-lt"/>
            </a:endParaRPr>
          </a:p>
          <a:p>
            <a:pPr marL="391160" indent="-391160">
              <a:buFont typeface="+mj-lt"/>
              <a:buAutoNum type="arabicPeriod"/>
            </a:pPr>
            <a:r>
              <a:rPr lang="fr-FR" sz="2000" dirty="0">
                <a:latin typeface="Calibri"/>
                <a:cs typeface="Calibri"/>
              </a:rPr>
              <a:t>Le document SIRET - INSEE OU KBIS si entreprise ESS</a:t>
            </a:r>
          </a:p>
          <a:p>
            <a:pPr marL="391160" indent="-391160">
              <a:buFont typeface="+mj-lt"/>
              <a:buAutoNum type="arabicPeriod"/>
            </a:pPr>
            <a:r>
              <a:rPr lang="fr-FR" sz="2000" dirty="0">
                <a:latin typeface="Calibri"/>
                <a:cs typeface="Calibri"/>
              </a:rPr>
              <a:t>RIB </a:t>
            </a:r>
            <a:endParaRPr lang="fr-FR" sz="2000" dirty="0">
              <a:latin typeface="Calibri" panose="020F0502020204030204" pitchFamily="34" charset="0"/>
              <a:cs typeface="Calibri" panose="020F0502020204030204" pitchFamily="34" charset="0"/>
            </a:endParaRPr>
          </a:p>
          <a:p>
            <a:pPr marL="391160" indent="-391160">
              <a:buFont typeface="+mj-lt"/>
              <a:buAutoNum type="arabicPeriod"/>
            </a:pPr>
            <a:r>
              <a:rPr lang="fr-FR" sz="2000" dirty="0">
                <a:latin typeface="Calibri"/>
                <a:cs typeface="Calibri"/>
              </a:rPr>
              <a:t>Les Statuts de la structure </a:t>
            </a:r>
          </a:p>
          <a:p>
            <a:pPr marL="391160" indent="-391160">
              <a:buFont typeface="+mj-lt"/>
              <a:buAutoNum type="arabicPeriod"/>
            </a:pPr>
            <a:r>
              <a:rPr lang="fr-FR" sz="2000" dirty="0">
                <a:latin typeface="Calibri"/>
                <a:cs typeface="Calibri"/>
              </a:rPr>
              <a:t>Le dernier PV d’Assemblée Générale en vigueur </a:t>
            </a:r>
            <a:endParaRPr lang="fr-FR" sz="2000" dirty="0">
              <a:latin typeface="Calibri" panose="020F0502020204030204" pitchFamily="34" charset="0"/>
              <a:cs typeface="Calibri" panose="020F0502020204030204" pitchFamily="34" charset="0"/>
            </a:endParaRPr>
          </a:p>
          <a:p>
            <a:pPr marL="391160" indent="-391160">
              <a:buFont typeface="+mj-lt"/>
              <a:buAutoNum type="arabicPeriod"/>
            </a:pPr>
            <a:r>
              <a:rPr lang="fr-FR" sz="2000" dirty="0">
                <a:latin typeface="Calibri"/>
                <a:cs typeface="Calibri"/>
              </a:rPr>
              <a:t>Le dernier compte de résultat et bilan comptable en vigueur </a:t>
            </a:r>
            <a:endParaRPr lang="fr-FR" sz="2000" dirty="0">
              <a:latin typeface="Calibri" panose="020F0502020204030204" pitchFamily="34" charset="0"/>
              <a:cs typeface="Calibri" panose="020F0502020204030204" pitchFamily="34" charset="0"/>
            </a:endParaRPr>
          </a:p>
          <a:p>
            <a:pPr marL="391160" indent="-391160">
              <a:buFont typeface="+mj-lt"/>
              <a:buAutoNum type="arabicPeriod"/>
            </a:pPr>
            <a:r>
              <a:rPr lang="fr-FR" sz="2000" dirty="0">
                <a:latin typeface="Calibri"/>
                <a:cs typeface="Calibri"/>
              </a:rPr>
              <a:t>Le budget prévisionnel de l’année 2024 de la structure </a:t>
            </a:r>
            <a:endParaRPr lang="fr-FR" sz="2000" dirty="0">
              <a:latin typeface="Calibri" panose="020F0502020204030204" pitchFamily="34" charset="0"/>
              <a:cs typeface="Calibri" panose="020F0502020204030204" pitchFamily="34" charset="0"/>
            </a:endParaRPr>
          </a:p>
          <a:p>
            <a:pPr marL="391160" indent="-391160">
              <a:buFont typeface="+mj-lt"/>
              <a:buAutoNum type="arabicPeriod"/>
            </a:pPr>
            <a:r>
              <a:rPr lang="fr-FR" sz="2000" dirty="0">
                <a:latin typeface="Calibri"/>
                <a:cs typeface="Calibri"/>
              </a:rPr>
              <a:t>Les devis si la demande porte sur de l’investissement </a:t>
            </a:r>
            <a:endParaRPr lang="fr-FR" sz="2000" dirty="0">
              <a:latin typeface="Calibri" panose="020F0502020204030204" pitchFamily="34" charset="0"/>
              <a:cs typeface="Calibri" panose="020F0502020204030204" pitchFamily="34" charset="0"/>
            </a:endParaRPr>
          </a:p>
          <a:p>
            <a:pPr marL="391160" indent="-391160">
              <a:buFont typeface="+mj-lt"/>
              <a:buAutoNum type="arabicPeriod"/>
            </a:pPr>
            <a:r>
              <a:rPr lang="fr-FR" sz="2000" dirty="0">
                <a:latin typeface="Calibri"/>
                <a:cs typeface="Calibri"/>
              </a:rPr>
              <a:t>Le budget prévisionnel du projet – pour la fiche 23 le budget prévisionnel doit être présenté sur 2 ans</a:t>
            </a:r>
          </a:p>
        </p:txBody>
      </p:sp>
      <p:sp>
        <p:nvSpPr>
          <p:cNvPr id="2" name="Rectangle 1"/>
          <p:cNvSpPr/>
          <p:nvPr/>
        </p:nvSpPr>
        <p:spPr>
          <a:xfrm>
            <a:off x="8665874" y="2526799"/>
            <a:ext cx="1923845" cy="877163"/>
          </a:xfrm>
          <a:prstGeom prst="rect">
            <a:avLst/>
          </a:prstGeom>
        </p:spPr>
        <p:txBody>
          <a:bodyPr wrap="square" lIns="91440" tIns="45720" rIns="91440" bIns="45720" anchor="t">
            <a:spAutoFit/>
          </a:bodyPr>
          <a:lstStyle/>
          <a:p>
            <a:r>
              <a:rPr lang="fr-FR" sz="1700" b="1">
                <a:solidFill>
                  <a:schemeClr val="accent1"/>
                </a:solidFill>
              </a:rPr>
              <a:t>Les dossiers incomplets ne seront pas étudiés</a:t>
            </a:r>
          </a:p>
        </p:txBody>
      </p:sp>
      <p:pic>
        <p:nvPicPr>
          <p:cNvPr id="11" name="Image 10"/>
          <p:cNvPicPr>
            <a:picLocks noChangeAspect="1"/>
          </p:cNvPicPr>
          <p:nvPr/>
        </p:nvPicPr>
        <p:blipFill rotWithShape="1">
          <a:blip r:embed="rId3" cstate="print">
            <a:extLst>
              <a:ext uri="{28A0092B-C50C-407E-A947-70E740481C1C}">
                <a14:useLocalDpi xmlns:a14="http://schemas.microsoft.com/office/drawing/2010/main" val="0"/>
              </a:ext>
            </a:extLst>
          </a:blip>
          <a:srcRect l="19718" t="18807" r="19051" b="22660"/>
          <a:stretch/>
        </p:blipFill>
        <p:spPr>
          <a:xfrm>
            <a:off x="8173908" y="2705143"/>
            <a:ext cx="491966" cy="408777"/>
          </a:xfrm>
          <a:prstGeom prst="rect">
            <a:avLst/>
          </a:prstGeom>
        </p:spPr>
      </p:pic>
      <p:cxnSp>
        <p:nvCxnSpPr>
          <p:cNvPr id="6" name="Connecteur en arc 5"/>
          <p:cNvCxnSpPr/>
          <p:nvPr/>
        </p:nvCxnSpPr>
        <p:spPr>
          <a:xfrm>
            <a:off x="6205834" y="5281759"/>
            <a:ext cx="1617583" cy="490122"/>
          </a:xfrm>
          <a:prstGeom prst="curvedConnector3">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8280617" y="5287787"/>
            <a:ext cx="2139791" cy="883127"/>
          </a:xfrm>
          <a:prstGeom prst="rect">
            <a:avLst/>
          </a:prstGeom>
          <a:noFill/>
        </p:spPr>
        <p:txBody>
          <a:bodyPr wrap="square" rtlCol="0">
            <a:spAutoFit/>
          </a:bodyPr>
          <a:lstStyle/>
          <a:p>
            <a:r>
              <a:rPr lang="fr-FR" sz="1713" b="1">
                <a:solidFill>
                  <a:schemeClr val="accent1"/>
                </a:solidFill>
              </a:rPr>
              <a:t>Les documents doivent être déposés sur la plateforme </a:t>
            </a:r>
          </a:p>
        </p:txBody>
      </p:sp>
      <p:pic>
        <p:nvPicPr>
          <p:cNvPr id="13" name="Image 12"/>
          <p:cNvPicPr>
            <a:picLocks noChangeAspect="1"/>
          </p:cNvPicPr>
          <p:nvPr/>
        </p:nvPicPr>
        <p:blipFill rotWithShape="1">
          <a:blip r:embed="rId3" cstate="print">
            <a:extLst>
              <a:ext uri="{28A0092B-C50C-407E-A947-70E740481C1C}">
                <a14:useLocalDpi xmlns:a14="http://schemas.microsoft.com/office/drawing/2010/main" val="0"/>
              </a:ext>
            </a:extLst>
          </a:blip>
          <a:srcRect l="19718" t="18807" r="19051" b="22660"/>
          <a:stretch/>
        </p:blipFill>
        <p:spPr>
          <a:xfrm>
            <a:off x="7823417" y="5526556"/>
            <a:ext cx="491966" cy="408777"/>
          </a:xfrm>
          <a:prstGeom prst="rect">
            <a:avLst/>
          </a:prstGeom>
        </p:spPr>
      </p:pic>
      <p:cxnSp>
        <p:nvCxnSpPr>
          <p:cNvPr id="14" name="Connecteur en arc 13"/>
          <p:cNvCxnSpPr/>
          <p:nvPr/>
        </p:nvCxnSpPr>
        <p:spPr>
          <a:xfrm>
            <a:off x="7016859" y="2329287"/>
            <a:ext cx="1174432" cy="596462"/>
          </a:xfrm>
          <a:prstGeom prst="curvedConnector3">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1432647" y="6295120"/>
            <a:ext cx="8248672" cy="646331"/>
          </a:xfrm>
          <a:prstGeom prst="rect">
            <a:avLst/>
          </a:prstGeom>
          <a:noFill/>
        </p:spPr>
        <p:txBody>
          <a:bodyPr wrap="square" lIns="91440" tIns="45720" rIns="91440" bIns="45720" rtlCol="0" anchor="t">
            <a:spAutoFit/>
          </a:bodyPr>
          <a:lstStyle/>
          <a:p>
            <a:r>
              <a:rPr lang="fr-FR" i="1">
                <a:solidFill>
                  <a:schemeClr val="accent6">
                    <a:lumMod val="60000"/>
                    <a:lumOff val="40000"/>
                  </a:schemeClr>
                </a:solidFill>
              </a:rPr>
              <a:t>Surveillez bien votre boite mail, des pièces manquantes ou complémentaires peuvent vous être demandées, si vous n’y répondez pas, votre dossier ne sera pas instruit </a:t>
            </a:r>
          </a:p>
        </p:txBody>
      </p:sp>
      <p:pic>
        <p:nvPicPr>
          <p:cNvPr id="15" name="Image 14"/>
          <p:cNvPicPr>
            <a:picLocks noChangeAspect="1"/>
          </p:cNvPicPr>
          <p:nvPr/>
        </p:nvPicPr>
        <p:blipFill rotWithShape="1">
          <a:blip r:embed="rId3" cstate="print">
            <a:extLst>
              <a:ext uri="{28A0092B-C50C-407E-A947-70E740481C1C}">
                <a14:useLocalDpi xmlns:a14="http://schemas.microsoft.com/office/drawing/2010/main" val="0"/>
              </a:ext>
            </a:extLst>
          </a:blip>
          <a:srcRect l="19718" t="18807" r="19051" b="22660"/>
          <a:stretch/>
        </p:blipFill>
        <p:spPr>
          <a:xfrm>
            <a:off x="626414" y="6295120"/>
            <a:ext cx="491966" cy="408777"/>
          </a:xfrm>
          <a:prstGeom prst="rect">
            <a:avLst/>
          </a:prstGeom>
        </p:spPr>
      </p:pic>
    </p:spTree>
    <p:extLst>
      <p:ext uri="{BB962C8B-B14F-4D97-AF65-F5344CB8AC3E}">
        <p14:creationId xmlns:p14="http://schemas.microsoft.com/office/powerpoint/2010/main" val="61969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ADDC13-47E4-7F46-9F06-DE372BCA43B5}"/>
              </a:ext>
            </a:extLst>
          </p:cNvPr>
          <p:cNvSpPr>
            <a:spLocks noGrp="1"/>
          </p:cNvSpPr>
          <p:nvPr>
            <p:ph type="title"/>
          </p:nvPr>
        </p:nvSpPr>
        <p:spPr>
          <a:xfrm>
            <a:off x="2669639" y="77952"/>
            <a:ext cx="7666579" cy="811047"/>
          </a:xfrm>
        </p:spPr>
        <p:txBody>
          <a:bodyPr>
            <a:normAutofit/>
          </a:bodyPr>
          <a:lstStyle/>
          <a:p>
            <a:br>
              <a:rPr lang="fr-FR" sz="2400" b="1">
                <a:solidFill>
                  <a:srgbClr val="BC2749"/>
                </a:solidFill>
              </a:rPr>
            </a:br>
            <a:r>
              <a:rPr lang="fr-FR" sz="2400" b="1">
                <a:solidFill>
                  <a:srgbClr val="BC2749"/>
                </a:solidFill>
              </a:rPr>
              <a:t>Rappel sur : RNA – SIRET – RIB </a:t>
            </a:r>
          </a:p>
        </p:txBody>
      </p:sp>
      <p:sp>
        <p:nvSpPr>
          <p:cNvPr id="4" name="Espace réservé du numéro de diapositive 3">
            <a:extLst>
              <a:ext uri="{FF2B5EF4-FFF2-40B4-BE49-F238E27FC236}">
                <a16:creationId xmlns:a16="http://schemas.microsoft.com/office/drawing/2014/main" id="{DA2392CE-7054-1D4C-909C-F20BD5C8699E}"/>
              </a:ext>
            </a:extLst>
          </p:cNvPr>
          <p:cNvSpPr>
            <a:spLocks noGrp="1"/>
          </p:cNvSpPr>
          <p:nvPr>
            <p:ph type="sldNum" sz="quarter" idx="12"/>
          </p:nvPr>
        </p:nvSpPr>
        <p:spPr/>
        <p:txBody>
          <a:bodyPr/>
          <a:lstStyle/>
          <a:p>
            <a:fld id="{72965CF1-8691-4770-B17C-6C26B4CDE35F}" type="slidenum">
              <a:rPr lang="fr-FR" smtClean="0"/>
              <a:t>13</a:t>
            </a:fld>
            <a:endParaRPr lang="fr-FR"/>
          </a:p>
        </p:txBody>
      </p:sp>
      <p:pic>
        <p:nvPicPr>
          <p:cNvPr id="6" name="Image 5" descr="Une image contenant texte&#10;&#10;Description générée automatiquement">
            <a:extLst>
              <a:ext uri="{FF2B5EF4-FFF2-40B4-BE49-F238E27FC236}">
                <a16:creationId xmlns:a16="http://schemas.microsoft.com/office/drawing/2014/main" id="{8DC19DE2-5408-E04C-B07D-EE56FAA67F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758" y="2566024"/>
            <a:ext cx="2475784" cy="3068939"/>
          </a:xfrm>
          <a:prstGeom prst="rect">
            <a:avLst/>
          </a:prstGeom>
        </p:spPr>
      </p:pic>
      <p:pic>
        <p:nvPicPr>
          <p:cNvPr id="7" name="Image 6" descr="Une image contenant table&#10;&#10;Description générée automatiquement">
            <a:extLst>
              <a:ext uri="{FF2B5EF4-FFF2-40B4-BE49-F238E27FC236}">
                <a16:creationId xmlns:a16="http://schemas.microsoft.com/office/drawing/2014/main" id="{9D9CB228-F2D5-474B-BFB9-4228666240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5912" y="2622509"/>
            <a:ext cx="2623110" cy="3069387"/>
          </a:xfrm>
          <a:prstGeom prst="rect">
            <a:avLst/>
          </a:prstGeom>
        </p:spPr>
      </p:pic>
      <p:sp>
        <p:nvSpPr>
          <p:cNvPr id="8" name="ZoneTexte 7">
            <a:extLst>
              <a:ext uri="{FF2B5EF4-FFF2-40B4-BE49-F238E27FC236}">
                <a16:creationId xmlns:a16="http://schemas.microsoft.com/office/drawing/2014/main" id="{91347108-D2DB-1C49-8004-E6419E2B0205}"/>
              </a:ext>
            </a:extLst>
          </p:cNvPr>
          <p:cNvSpPr txBox="1"/>
          <p:nvPr/>
        </p:nvSpPr>
        <p:spPr>
          <a:xfrm>
            <a:off x="3990795" y="2008705"/>
            <a:ext cx="1845822" cy="522579"/>
          </a:xfrm>
          <a:prstGeom prst="rect">
            <a:avLst/>
          </a:prstGeom>
          <a:noFill/>
        </p:spPr>
        <p:txBody>
          <a:bodyPr wrap="square" rtlCol="0">
            <a:spAutoFit/>
          </a:bodyPr>
          <a:lstStyle/>
          <a:p>
            <a:pPr algn="ctr"/>
            <a:r>
              <a:rPr lang="fr-FR" sz="1398"/>
              <a:t>CERTIFICAT SIRET INSEE</a:t>
            </a:r>
          </a:p>
        </p:txBody>
      </p:sp>
      <p:sp>
        <p:nvSpPr>
          <p:cNvPr id="9" name="ZoneTexte 8">
            <a:extLst>
              <a:ext uri="{FF2B5EF4-FFF2-40B4-BE49-F238E27FC236}">
                <a16:creationId xmlns:a16="http://schemas.microsoft.com/office/drawing/2014/main" id="{61A2B0D1-52E7-8D42-8048-B1D37E222C35}"/>
              </a:ext>
            </a:extLst>
          </p:cNvPr>
          <p:cNvSpPr txBox="1"/>
          <p:nvPr/>
        </p:nvSpPr>
        <p:spPr>
          <a:xfrm>
            <a:off x="7260979" y="2223868"/>
            <a:ext cx="2841129" cy="307456"/>
          </a:xfrm>
          <a:prstGeom prst="rect">
            <a:avLst/>
          </a:prstGeom>
          <a:noFill/>
        </p:spPr>
        <p:txBody>
          <a:bodyPr wrap="square" rtlCol="0">
            <a:spAutoFit/>
          </a:bodyPr>
          <a:lstStyle/>
          <a:p>
            <a:pPr algn="ctr"/>
            <a:r>
              <a:rPr lang="fr-FR" sz="1398"/>
              <a:t>RIB</a:t>
            </a:r>
          </a:p>
        </p:txBody>
      </p:sp>
      <p:sp>
        <p:nvSpPr>
          <p:cNvPr id="13" name="ZoneTexte 12">
            <a:extLst>
              <a:ext uri="{FF2B5EF4-FFF2-40B4-BE49-F238E27FC236}">
                <a16:creationId xmlns:a16="http://schemas.microsoft.com/office/drawing/2014/main" id="{85E0EEFF-C38D-6349-AAA1-BE8003BA7F5E}"/>
              </a:ext>
            </a:extLst>
          </p:cNvPr>
          <p:cNvSpPr txBox="1"/>
          <p:nvPr/>
        </p:nvSpPr>
        <p:spPr>
          <a:xfrm>
            <a:off x="1055835" y="2037231"/>
            <a:ext cx="1132254" cy="307456"/>
          </a:xfrm>
          <a:prstGeom prst="rect">
            <a:avLst/>
          </a:prstGeom>
          <a:noFill/>
        </p:spPr>
        <p:txBody>
          <a:bodyPr wrap="square" rtlCol="0">
            <a:spAutoFit/>
          </a:bodyPr>
          <a:lstStyle/>
          <a:p>
            <a:pPr algn="ctr"/>
            <a:r>
              <a:rPr lang="fr-FR" sz="1398"/>
              <a:t>RNA</a:t>
            </a:r>
          </a:p>
        </p:txBody>
      </p:sp>
      <p:sp>
        <p:nvSpPr>
          <p:cNvPr id="14" name="ZoneTexte 13">
            <a:extLst>
              <a:ext uri="{FF2B5EF4-FFF2-40B4-BE49-F238E27FC236}">
                <a16:creationId xmlns:a16="http://schemas.microsoft.com/office/drawing/2014/main" id="{E9D3E922-264B-4B4E-A4D6-4CB71DEE8C7A}"/>
              </a:ext>
            </a:extLst>
          </p:cNvPr>
          <p:cNvSpPr txBox="1"/>
          <p:nvPr/>
        </p:nvSpPr>
        <p:spPr>
          <a:xfrm>
            <a:off x="1217932" y="6001889"/>
            <a:ext cx="7891689" cy="421782"/>
          </a:xfrm>
          <a:prstGeom prst="rect">
            <a:avLst/>
          </a:prstGeom>
          <a:noFill/>
        </p:spPr>
        <p:txBody>
          <a:bodyPr wrap="square" rtlCol="0">
            <a:spAutoFit/>
          </a:bodyPr>
          <a:lstStyle/>
          <a:p>
            <a:pPr algn="ctr"/>
            <a:r>
              <a:rPr lang="fr-FR" sz="2141" b="1">
                <a:solidFill>
                  <a:srgbClr val="BC2749"/>
                </a:solidFill>
              </a:rPr>
              <a:t>Il faut que la même adresse postale apparaisse sur les 3 documents</a:t>
            </a:r>
          </a:p>
        </p:txBody>
      </p:sp>
      <p:sp>
        <p:nvSpPr>
          <p:cNvPr id="3" name="Rectangle 2"/>
          <p:cNvSpPr/>
          <p:nvPr/>
        </p:nvSpPr>
        <p:spPr>
          <a:xfrm>
            <a:off x="1704854" y="4143092"/>
            <a:ext cx="945915" cy="172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41"/>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3569" y="2566024"/>
            <a:ext cx="3278538" cy="1695473"/>
          </a:xfrm>
          <a:prstGeom prst="rect">
            <a:avLst/>
          </a:prstGeom>
        </p:spPr>
      </p:pic>
      <p:sp>
        <p:nvSpPr>
          <p:cNvPr id="15" name="Rectangle 14"/>
          <p:cNvSpPr/>
          <p:nvPr/>
        </p:nvSpPr>
        <p:spPr>
          <a:xfrm>
            <a:off x="1055836" y="4326553"/>
            <a:ext cx="945915" cy="172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41"/>
          </a:p>
        </p:txBody>
      </p:sp>
    </p:spTree>
    <p:extLst>
      <p:ext uri="{BB962C8B-B14F-4D97-AF65-F5344CB8AC3E}">
        <p14:creationId xmlns:p14="http://schemas.microsoft.com/office/powerpoint/2010/main" val="170349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912223" y="1999987"/>
            <a:ext cx="9003983" cy="3895724"/>
          </a:xfrm>
        </p:spPr>
        <p:txBody>
          <a:bodyPr>
            <a:normAutofit fontScale="90000"/>
          </a:bodyPr>
          <a:lstStyle/>
          <a:p>
            <a:r>
              <a:rPr lang="fr-FR" sz="2800" b="1">
                <a:latin typeface="Century Gothic"/>
              </a:rPr>
              <a:t>Conseil 1 : </a:t>
            </a:r>
            <a:br>
              <a:rPr lang="fr-FR" sz="2800" b="1"/>
            </a:br>
            <a:br>
              <a:rPr lang="fr-FR" sz="2800"/>
            </a:br>
            <a:r>
              <a:rPr lang="fr-FR" sz="2800">
                <a:latin typeface="Century Gothic"/>
              </a:rPr>
              <a:t>Avant d’accéder à la fiche qui correspond à votre projet sur la plateforme…</a:t>
            </a:r>
            <a:br>
              <a:rPr lang="fr-FR" sz="2800" b="1"/>
            </a:br>
            <a:br>
              <a:rPr lang="fr-FR" sz="2800"/>
            </a:br>
            <a:r>
              <a:rPr lang="fr-FR" sz="2800">
                <a:solidFill>
                  <a:srgbClr val="BC2749"/>
                </a:solidFill>
                <a:latin typeface="Century Gothic"/>
              </a:rPr>
              <a:t>Lisez bien son contenu dans le règlement </a:t>
            </a:r>
            <a:br>
              <a:rPr lang="fr-FR" sz="2800"/>
            </a:br>
            <a:r>
              <a:rPr lang="fr-FR" sz="2800">
                <a:solidFill>
                  <a:srgbClr val="BC2749"/>
                </a:solidFill>
                <a:latin typeface="Century Gothic"/>
              </a:rPr>
              <a:t>et </a:t>
            </a:r>
            <a:r>
              <a:rPr lang="fr-FR" sz="2800" b="1">
                <a:solidFill>
                  <a:srgbClr val="BC2749"/>
                </a:solidFill>
                <a:latin typeface="Century Gothic"/>
              </a:rPr>
              <a:t>vérifier que votre projet est compatible </a:t>
            </a:r>
            <a:r>
              <a:rPr lang="fr-FR" sz="2800">
                <a:solidFill>
                  <a:srgbClr val="BC2749"/>
                </a:solidFill>
                <a:latin typeface="Century Gothic"/>
              </a:rPr>
              <a:t>avec les objectifs et les critères de sélection de la fiche </a:t>
            </a:r>
            <a:br>
              <a:rPr lang="fr-FR" sz="2800"/>
            </a:br>
            <a:br>
              <a:rPr lang="fr-FR" sz="2800" b="1"/>
            </a:br>
            <a:r>
              <a:rPr lang="fr-FR" sz="2800">
                <a:solidFill>
                  <a:srgbClr val="BC2749"/>
                </a:solidFill>
                <a:latin typeface="Century Gothic"/>
              </a:rPr>
              <a:t>Ne proposez pas un montant de </a:t>
            </a:r>
            <a:r>
              <a:rPr lang="fr-FR" sz="2800" b="1">
                <a:solidFill>
                  <a:srgbClr val="BC2749"/>
                </a:solidFill>
                <a:latin typeface="Century Gothic"/>
              </a:rPr>
              <a:t>subvention supérieur à celui indiqué sur la fiche</a:t>
            </a:r>
            <a:r>
              <a:rPr lang="fr-FR" sz="2800">
                <a:solidFill>
                  <a:srgbClr val="BC2749"/>
                </a:solidFill>
                <a:latin typeface="Century Gothic"/>
              </a:rPr>
              <a:t> : votre dossier ne sera pas instruit </a:t>
            </a:r>
            <a:br>
              <a:rPr lang="fr-FR" sz="2800"/>
            </a:br>
            <a:endParaRPr lang="fr-FR">
              <a:solidFill>
                <a:srgbClr val="BC2749"/>
              </a:solidFill>
            </a:endParaRP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14</a:t>
            </a:fld>
            <a:endParaRPr lang="fr-FR"/>
          </a:p>
        </p:txBody>
      </p:sp>
      <p:sp>
        <p:nvSpPr>
          <p:cNvPr id="4" name="Titre 1">
            <a:extLst>
              <a:ext uri="{FF2B5EF4-FFF2-40B4-BE49-F238E27FC236}">
                <a16:creationId xmlns:a16="http://schemas.microsoft.com/office/drawing/2014/main" id="{68ADDC13-47E4-7F46-9F06-DE372BCA43B5}"/>
              </a:ext>
            </a:extLst>
          </p:cNvPr>
          <p:cNvSpPr txBox="1">
            <a:spLocks/>
          </p:cNvSpPr>
          <p:nvPr/>
        </p:nvSpPr>
        <p:spPr>
          <a:xfrm>
            <a:off x="2669639" y="77952"/>
            <a:ext cx="7666579" cy="811047"/>
          </a:xfrm>
          <a:prstGeom prst="rect">
            <a:avLst/>
          </a:prstGeom>
        </p:spPr>
        <p:txBody>
          <a:bodyPr vert="horz" lIns="91440" tIns="45720" rIns="91440" bIns="45720" rtlCol="0" anchor="ctr">
            <a:normAutofit/>
          </a:bodyPr>
          <a:lstStyle>
            <a:lvl1pPr algn="l" defTabSz="1007943" rtl="0" eaLnBrk="1" latinLnBrk="0" hangingPunct="1">
              <a:lnSpc>
                <a:spcPct val="90000"/>
              </a:lnSpc>
              <a:spcBef>
                <a:spcPct val="0"/>
              </a:spcBef>
              <a:buNone/>
              <a:defRPr sz="2200" kern="1200" baseline="0">
                <a:solidFill>
                  <a:schemeClr val="tx1"/>
                </a:solidFill>
                <a:latin typeface="Century Gothic" panose="020B0502020202020204" pitchFamily="34" charset="0"/>
                <a:ea typeface="+mj-ea"/>
                <a:cs typeface="+mj-cs"/>
              </a:defRPr>
            </a:lvl1pPr>
          </a:lstStyle>
          <a:p>
            <a:r>
              <a:rPr lang="fr-FR" sz="2400" b="1">
                <a:solidFill>
                  <a:srgbClr val="BC2749"/>
                </a:solidFill>
              </a:rPr>
              <a:t>Des conseils avant de rédiger votre projet </a:t>
            </a:r>
          </a:p>
        </p:txBody>
      </p:sp>
    </p:spTree>
    <p:extLst>
      <p:ext uri="{BB962C8B-B14F-4D97-AF65-F5344CB8AC3E}">
        <p14:creationId xmlns:p14="http://schemas.microsoft.com/office/powerpoint/2010/main" val="104126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946947" y="1666876"/>
            <a:ext cx="9003983" cy="2647338"/>
          </a:xfrm>
        </p:spPr>
        <p:txBody>
          <a:bodyPr>
            <a:normAutofit/>
          </a:bodyPr>
          <a:lstStyle/>
          <a:p>
            <a:r>
              <a:rPr lang="fr-FR" sz="2800" b="1"/>
              <a:t>Conseil 2 : </a:t>
            </a:r>
            <a:br>
              <a:rPr lang="fr-FR" sz="2800">
                <a:solidFill>
                  <a:srgbClr val="C00000"/>
                </a:solidFill>
              </a:rPr>
            </a:br>
            <a:br>
              <a:rPr lang="fr-FR" sz="2800">
                <a:solidFill>
                  <a:srgbClr val="C00000"/>
                </a:solidFill>
              </a:rPr>
            </a:br>
            <a:r>
              <a:rPr lang="fr-FR" sz="2800">
                <a:solidFill>
                  <a:srgbClr val="BC2749"/>
                </a:solidFill>
              </a:rPr>
              <a:t>Vérifiez bien que la subvention demandée de la fiche sur laquelle vous postulez est en </a:t>
            </a:r>
            <a:r>
              <a:rPr lang="fr-FR" sz="2800" b="1">
                <a:solidFill>
                  <a:srgbClr val="BC2749"/>
                </a:solidFill>
              </a:rPr>
              <a:t>investissement</a:t>
            </a:r>
            <a:r>
              <a:rPr lang="fr-FR" sz="2800">
                <a:solidFill>
                  <a:srgbClr val="BC2749"/>
                </a:solidFill>
              </a:rPr>
              <a:t> ou en </a:t>
            </a:r>
            <a:r>
              <a:rPr lang="fr-FR" sz="2800" b="1">
                <a:solidFill>
                  <a:srgbClr val="BC2749"/>
                </a:solidFill>
              </a:rPr>
              <a:t>fonctionnement</a:t>
            </a:r>
            <a:endParaRPr lang="fr-FR" b="1">
              <a:solidFill>
                <a:srgbClr val="BC2749"/>
              </a:solidFill>
            </a:endParaRP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15</a:t>
            </a:fld>
            <a:endParaRPr lang="fr-FR"/>
          </a:p>
        </p:txBody>
      </p:sp>
      <p:sp>
        <p:nvSpPr>
          <p:cNvPr id="7" name="Titre 1">
            <a:extLst>
              <a:ext uri="{FF2B5EF4-FFF2-40B4-BE49-F238E27FC236}">
                <a16:creationId xmlns:a16="http://schemas.microsoft.com/office/drawing/2014/main" id="{68ADDC13-47E4-7F46-9F06-DE372BCA43B5}"/>
              </a:ext>
            </a:extLst>
          </p:cNvPr>
          <p:cNvSpPr txBox="1">
            <a:spLocks/>
          </p:cNvSpPr>
          <p:nvPr/>
        </p:nvSpPr>
        <p:spPr>
          <a:xfrm>
            <a:off x="2669639" y="77952"/>
            <a:ext cx="7666579" cy="811047"/>
          </a:xfrm>
          <a:prstGeom prst="rect">
            <a:avLst/>
          </a:prstGeom>
        </p:spPr>
        <p:txBody>
          <a:bodyPr vert="horz" lIns="91440" tIns="45720" rIns="91440" bIns="45720" rtlCol="0" anchor="ctr">
            <a:normAutofit/>
          </a:bodyPr>
          <a:lstStyle>
            <a:lvl1pPr algn="l" defTabSz="1007943" rtl="0" eaLnBrk="1" latinLnBrk="0" hangingPunct="1">
              <a:lnSpc>
                <a:spcPct val="90000"/>
              </a:lnSpc>
              <a:spcBef>
                <a:spcPct val="0"/>
              </a:spcBef>
              <a:buNone/>
              <a:defRPr sz="2200" kern="1200" baseline="0">
                <a:solidFill>
                  <a:schemeClr val="tx1"/>
                </a:solidFill>
                <a:latin typeface="Century Gothic" panose="020B0502020202020204" pitchFamily="34" charset="0"/>
                <a:ea typeface="+mj-ea"/>
                <a:cs typeface="+mj-cs"/>
              </a:defRPr>
            </a:lvl1pPr>
          </a:lstStyle>
          <a:p>
            <a:r>
              <a:rPr lang="fr-FR" sz="2400" b="1">
                <a:solidFill>
                  <a:srgbClr val="BC2749"/>
                </a:solidFill>
              </a:rPr>
              <a:t>Des conseils avant de rédiger votre projet </a:t>
            </a:r>
          </a:p>
        </p:txBody>
      </p:sp>
    </p:spTree>
    <p:extLst>
      <p:ext uri="{BB962C8B-B14F-4D97-AF65-F5344CB8AC3E}">
        <p14:creationId xmlns:p14="http://schemas.microsoft.com/office/powerpoint/2010/main" val="1354831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72965CF1-8691-4770-B17C-6C26B4CDE35F}" type="slidenum">
              <a:rPr lang="fr-FR" smtClean="0"/>
              <a:t>16</a:t>
            </a:fld>
            <a:endParaRPr lang="fr-FR"/>
          </a:p>
        </p:txBody>
      </p:sp>
      <p:sp>
        <p:nvSpPr>
          <p:cNvPr id="7" name="Titre 1">
            <a:extLst>
              <a:ext uri="{FF2B5EF4-FFF2-40B4-BE49-F238E27FC236}">
                <a16:creationId xmlns:a16="http://schemas.microsoft.com/office/drawing/2014/main" id="{68ADDC13-47E4-7F46-9F06-DE372BCA43B5}"/>
              </a:ext>
            </a:extLst>
          </p:cNvPr>
          <p:cNvSpPr txBox="1">
            <a:spLocks/>
          </p:cNvSpPr>
          <p:nvPr/>
        </p:nvSpPr>
        <p:spPr>
          <a:xfrm>
            <a:off x="2669639" y="77952"/>
            <a:ext cx="7666579" cy="811047"/>
          </a:xfrm>
          <a:prstGeom prst="rect">
            <a:avLst/>
          </a:prstGeom>
        </p:spPr>
        <p:txBody>
          <a:bodyPr vert="horz" lIns="91440" tIns="45720" rIns="91440" bIns="45720" rtlCol="0" anchor="ctr">
            <a:normAutofit/>
          </a:bodyPr>
          <a:lstStyle>
            <a:lvl1pPr algn="l" defTabSz="1007943" rtl="0" eaLnBrk="1" latinLnBrk="0" hangingPunct="1">
              <a:lnSpc>
                <a:spcPct val="90000"/>
              </a:lnSpc>
              <a:spcBef>
                <a:spcPct val="0"/>
              </a:spcBef>
              <a:buNone/>
              <a:defRPr sz="2200" kern="1200" baseline="0">
                <a:solidFill>
                  <a:schemeClr val="tx1"/>
                </a:solidFill>
                <a:latin typeface="Century Gothic" panose="020B0502020202020204" pitchFamily="34" charset="0"/>
                <a:ea typeface="+mj-ea"/>
                <a:cs typeface="+mj-cs"/>
              </a:defRPr>
            </a:lvl1pPr>
          </a:lstStyle>
          <a:p>
            <a:r>
              <a:rPr lang="fr-FR" sz="2400" b="1">
                <a:solidFill>
                  <a:srgbClr val="C00000"/>
                </a:solidFill>
              </a:rPr>
              <a:t>Définitions </a:t>
            </a:r>
          </a:p>
        </p:txBody>
      </p:sp>
      <p:sp>
        <p:nvSpPr>
          <p:cNvPr id="6" name="Espace réservé du contenu 2"/>
          <p:cNvSpPr>
            <a:spLocks noGrp="1"/>
          </p:cNvSpPr>
          <p:nvPr>
            <p:ph sz="half" idx="1"/>
          </p:nvPr>
        </p:nvSpPr>
        <p:spPr>
          <a:xfrm>
            <a:off x="134577" y="1505709"/>
            <a:ext cx="5070123" cy="5285616"/>
          </a:xfrm>
        </p:spPr>
        <p:txBody>
          <a:bodyPr vert="horz" lIns="91440" tIns="45720" rIns="91440" bIns="45720" rtlCol="0" anchor="t">
            <a:noAutofit/>
          </a:bodyPr>
          <a:lstStyle/>
          <a:p>
            <a:pPr marL="0" indent="0">
              <a:buNone/>
            </a:pPr>
            <a:r>
              <a:rPr lang="fr-FR" sz="2000" b="1">
                <a:solidFill>
                  <a:srgbClr val="C00000"/>
                </a:solidFill>
                <a:latin typeface="Century Gothic"/>
              </a:rPr>
              <a:t>Fonctionnement :</a:t>
            </a:r>
            <a:r>
              <a:rPr lang="fr-FR" sz="2000">
                <a:solidFill>
                  <a:srgbClr val="C00000"/>
                </a:solidFill>
                <a:latin typeface="Century Gothic"/>
              </a:rPr>
              <a:t> charges courantes nécessaires au fonctionnement de l’association, dépenses qui reviennent régulièrement chaque année  </a:t>
            </a:r>
            <a:endParaRPr lang="fr-FR" sz="2000">
              <a:solidFill>
                <a:srgbClr val="C00000"/>
              </a:solidFill>
              <a:latin typeface="Century Gothic" panose="020B0502020202020204" pitchFamily="34" charset="0"/>
            </a:endParaRPr>
          </a:p>
          <a:p>
            <a:pPr marL="251460" indent="-251460"/>
            <a:r>
              <a:rPr lang="fr-FR" sz="2000">
                <a:latin typeface="Century Gothic"/>
              </a:rPr>
              <a:t>Charges salariales </a:t>
            </a:r>
          </a:p>
          <a:p>
            <a:pPr marL="251460" indent="-251460"/>
            <a:r>
              <a:rPr lang="fr-FR" sz="2000">
                <a:latin typeface="Century Gothic"/>
              </a:rPr>
              <a:t>Achat de fournitures (non pérennes)</a:t>
            </a:r>
          </a:p>
          <a:p>
            <a:pPr marL="251460" indent="-251460"/>
            <a:r>
              <a:rPr lang="fr-FR" sz="2000">
                <a:latin typeface="Century Gothic"/>
              </a:rPr>
              <a:t>Charges de gestion courante (électricité, téléphone, plateforme</a:t>
            </a:r>
          </a:p>
          <a:p>
            <a:pPr marL="251460" indent="-251460"/>
            <a:r>
              <a:rPr lang="fr-FR" sz="2000">
                <a:latin typeface="Century Gothic"/>
              </a:rPr>
              <a:t>Prestations de services (orchestre pour animer un après-midi évènementiel dans le quartier)</a:t>
            </a:r>
          </a:p>
          <a:p>
            <a:pPr marL="251460" indent="-251460"/>
            <a:r>
              <a:rPr lang="fr-FR" sz="2000">
                <a:latin typeface="Century Gothic"/>
              </a:rPr>
              <a:t>Indemnités et charges pour membres de la gouvernance </a:t>
            </a:r>
            <a:endParaRPr lang="fr-FR" sz="2000">
              <a:latin typeface="Century Gothic" panose="020B0502020202020204" pitchFamily="34" charset="0"/>
            </a:endParaRPr>
          </a:p>
          <a:p>
            <a:pPr marL="251460" indent="-251460"/>
            <a:r>
              <a:rPr lang="fr-FR" sz="2000">
                <a:latin typeface="Century Gothic"/>
              </a:rPr>
              <a:t>Charges financières, dotations aux amortissements et aux provisions </a:t>
            </a:r>
            <a:endParaRPr lang="fr-FR" sz="2000">
              <a:latin typeface="Century Gothic" panose="020B0502020202020204" pitchFamily="34" charset="0"/>
            </a:endParaRPr>
          </a:p>
        </p:txBody>
      </p:sp>
      <p:sp>
        <p:nvSpPr>
          <p:cNvPr id="10" name="Espace réservé du contenu 3"/>
          <p:cNvSpPr txBox="1">
            <a:spLocks/>
          </p:cNvSpPr>
          <p:nvPr/>
        </p:nvSpPr>
        <p:spPr>
          <a:xfrm>
            <a:off x="5334000" y="1505709"/>
            <a:ext cx="4531232" cy="5095116"/>
          </a:xfrm>
          <a:prstGeom prst="rect">
            <a:avLst/>
          </a:prstGeom>
        </p:spPr>
        <p:txBody>
          <a:bodyPr lIns="91440" tIns="45720" rIns="91440" bIns="45720" anchor="t">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fr-FR" sz="2100" b="1">
                <a:solidFill>
                  <a:srgbClr val="C00000"/>
                </a:solidFill>
                <a:latin typeface="Century Gothic"/>
              </a:rPr>
              <a:t>Investissement :</a:t>
            </a:r>
            <a:r>
              <a:rPr lang="fr-FR" sz="2100">
                <a:solidFill>
                  <a:srgbClr val="C00000"/>
                </a:solidFill>
                <a:latin typeface="Century Gothic"/>
              </a:rPr>
              <a:t>ce sont les biens durables que l’association acquière, qui peuvent être réutilisés longtemps </a:t>
            </a:r>
            <a:endParaRPr lang="fr-FR" sz="2100">
              <a:solidFill>
                <a:srgbClr val="C00000"/>
              </a:solidFill>
              <a:latin typeface="Century Gothic" panose="020B0502020202020204" pitchFamily="34" charset="0"/>
            </a:endParaRPr>
          </a:p>
          <a:p>
            <a:pPr marL="0" indent="0">
              <a:buFont typeface="Arial" panose="020B0604020202020204" pitchFamily="34" charset="0"/>
              <a:buNone/>
            </a:pPr>
            <a:endParaRPr lang="fr-FR" sz="2100">
              <a:solidFill>
                <a:schemeClr val="accent1">
                  <a:lumMod val="75000"/>
                </a:schemeClr>
              </a:solidFill>
              <a:latin typeface="Century Gothic" panose="020B0502020202020204" pitchFamily="34" charset="0"/>
            </a:endParaRPr>
          </a:p>
          <a:p>
            <a:pPr marL="251460" indent="-251460"/>
            <a:r>
              <a:rPr lang="fr-FR" sz="2100">
                <a:latin typeface="Century Gothic"/>
              </a:rPr>
              <a:t>Matériaux numériques, </a:t>
            </a:r>
            <a:endParaRPr lang="fr-FR" sz="2100">
              <a:latin typeface="Century Gothic" panose="020B0502020202020204" pitchFamily="34" charset="0"/>
            </a:endParaRPr>
          </a:p>
          <a:p>
            <a:pPr marL="251460" indent="-251460"/>
            <a:r>
              <a:rPr lang="fr-FR" sz="2100">
                <a:latin typeface="Century Gothic"/>
              </a:rPr>
              <a:t>Vélos, barnum, chaises, enceintes, </a:t>
            </a:r>
            <a:endParaRPr lang="fr-FR" sz="2100">
              <a:latin typeface="Century Gothic" panose="020B0502020202020204" pitchFamily="34" charset="0"/>
            </a:endParaRPr>
          </a:p>
          <a:p>
            <a:pPr marL="251460" indent="-251460"/>
            <a:r>
              <a:rPr lang="fr-FR" sz="2100">
                <a:latin typeface="Century Gothic"/>
              </a:rPr>
              <a:t>Matériels de sport, cuisine,  </a:t>
            </a:r>
            <a:endParaRPr lang="fr-FR" sz="2100">
              <a:latin typeface="Century Gothic" panose="020B0502020202020204" pitchFamily="34" charset="0"/>
            </a:endParaRPr>
          </a:p>
          <a:p>
            <a:pPr marL="251460" indent="-251460"/>
            <a:r>
              <a:rPr lang="fr-FR" sz="2100">
                <a:latin typeface="Century Gothic"/>
              </a:rPr>
              <a:t>Construction de nouveaux bâtiments/ ou agrandissement </a:t>
            </a:r>
            <a:endParaRPr lang="fr-FR" sz="2100">
              <a:latin typeface="Century Gothic" panose="020B0502020202020204" pitchFamily="34" charset="0"/>
            </a:endParaRPr>
          </a:p>
          <a:p>
            <a:pPr marL="251460" indent="-251460"/>
            <a:r>
              <a:rPr lang="fr-FR" sz="2100">
                <a:latin typeface="Century Gothic"/>
              </a:rPr>
              <a:t>Installation d’une cuisine, </a:t>
            </a:r>
            <a:endParaRPr lang="fr-FR" sz="2100">
              <a:latin typeface="Century Gothic" panose="020B0502020202020204" pitchFamily="34" charset="0"/>
            </a:endParaRPr>
          </a:p>
        </p:txBody>
      </p:sp>
    </p:spTree>
    <p:extLst>
      <p:ext uri="{BB962C8B-B14F-4D97-AF65-F5344CB8AC3E}">
        <p14:creationId xmlns:p14="http://schemas.microsoft.com/office/powerpoint/2010/main" val="127207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13951-6CD7-AA73-2943-1E6599335931}"/>
            </a:ext>
          </a:extLst>
        </p:cNvPr>
        <p:cNvGrpSpPr/>
        <p:nvPr/>
      </p:nvGrpSpPr>
      <p:grpSpPr>
        <a:xfrm>
          <a:off x="0" y="0"/>
          <a:ext cx="0" cy="0"/>
          <a:chOff x="0" y="0"/>
          <a:chExt cx="0" cy="0"/>
        </a:xfrm>
      </p:grpSpPr>
      <p:sp>
        <p:nvSpPr>
          <p:cNvPr id="9" name="Titre 1">
            <a:extLst>
              <a:ext uri="{FF2B5EF4-FFF2-40B4-BE49-F238E27FC236}">
                <a16:creationId xmlns:a16="http://schemas.microsoft.com/office/drawing/2014/main" id="{262D0A5E-6103-FD67-761A-D828018902D3}"/>
              </a:ext>
            </a:extLst>
          </p:cNvPr>
          <p:cNvSpPr>
            <a:spLocks noGrp="1"/>
          </p:cNvSpPr>
          <p:nvPr>
            <p:ph type="title"/>
          </p:nvPr>
        </p:nvSpPr>
        <p:spPr>
          <a:xfrm>
            <a:off x="2667758" y="93994"/>
            <a:ext cx="7572078" cy="879588"/>
          </a:xfrm>
        </p:spPr>
        <p:txBody>
          <a:bodyPr>
            <a:noAutofit/>
          </a:bodyPr>
          <a:lstStyle/>
          <a:p>
            <a:br>
              <a:rPr lang="fr-FR" sz="2000" b="1"/>
            </a:br>
            <a:r>
              <a:rPr lang="fr-FR" sz="2000" b="1">
                <a:solidFill>
                  <a:srgbClr val="BC2749"/>
                </a:solidFill>
                <a:latin typeface="Century Gothic"/>
              </a:rPr>
              <a:t>Nouvelle fiche : Accompagnement de l’évolution des usages culturels : Accessibilité, numérique, </a:t>
            </a:r>
            <a:br>
              <a:rPr lang="fr-FR" sz="2000" b="1">
                <a:latin typeface="Century Gothic"/>
              </a:rPr>
            </a:br>
            <a:r>
              <a:rPr lang="fr-FR" sz="2000" b="1">
                <a:solidFill>
                  <a:srgbClr val="BC2749"/>
                </a:solidFill>
                <a:latin typeface="Century Gothic"/>
              </a:rPr>
              <a:t>itinérance</a:t>
            </a:r>
            <a:br>
              <a:rPr lang="fr-FR" sz="2000"/>
            </a:br>
            <a:endParaRPr lang="fr-FR" sz="2000" b="1">
              <a:solidFill>
                <a:srgbClr val="C00000"/>
              </a:solidFill>
              <a:latin typeface="Century Gothic" panose="020B0502020202020204" pitchFamily="34" charset="0"/>
            </a:endParaRPr>
          </a:p>
        </p:txBody>
      </p:sp>
      <p:sp>
        <p:nvSpPr>
          <p:cNvPr id="3" name="Espace réservé du numéro de diapositive 2">
            <a:extLst>
              <a:ext uri="{FF2B5EF4-FFF2-40B4-BE49-F238E27FC236}">
                <a16:creationId xmlns:a16="http://schemas.microsoft.com/office/drawing/2014/main" id="{EACC264A-4FF3-2F7F-AB51-CBB9BA0DB85E}"/>
              </a:ext>
            </a:extLst>
          </p:cNvPr>
          <p:cNvSpPr>
            <a:spLocks noGrp="1"/>
          </p:cNvSpPr>
          <p:nvPr>
            <p:ph type="sldNum" sz="quarter" idx="12"/>
          </p:nvPr>
        </p:nvSpPr>
        <p:spPr/>
        <p:txBody>
          <a:bodyPr/>
          <a:lstStyle/>
          <a:p>
            <a:fld id="{72965CF1-8691-4770-B17C-6C26B4CDE35F}" type="slidenum">
              <a:rPr lang="fr-FR" smtClean="0"/>
              <a:t>17</a:t>
            </a:fld>
            <a:endParaRPr lang="fr-FR"/>
          </a:p>
        </p:txBody>
      </p:sp>
      <p:sp>
        <p:nvSpPr>
          <p:cNvPr id="2" name="Espace réservé du contenu 1">
            <a:extLst>
              <a:ext uri="{FF2B5EF4-FFF2-40B4-BE49-F238E27FC236}">
                <a16:creationId xmlns:a16="http://schemas.microsoft.com/office/drawing/2014/main" id="{EC1F349D-CF68-3C5B-EDA2-7B5292909004}"/>
              </a:ext>
            </a:extLst>
          </p:cNvPr>
          <p:cNvSpPr>
            <a:spLocks noGrp="1"/>
          </p:cNvSpPr>
          <p:nvPr>
            <p:ph idx="1"/>
          </p:nvPr>
        </p:nvSpPr>
        <p:spPr>
          <a:xfrm>
            <a:off x="152400" y="1175385"/>
            <a:ext cx="10033837" cy="6034461"/>
          </a:xfrm>
        </p:spPr>
        <p:txBody>
          <a:bodyPr vert="horz" lIns="91440" tIns="45720" rIns="91440" bIns="45720" rtlCol="0" anchor="t">
            <a:noAutofit/>
          </a:bodyPr>
          <a:lstStyle/>
          <a:p>
            <a:pPr marL="251460" indent="-251460">
              <a:lnSpc>
                <a:spcPct val="100000"/>
              </a:lnSpc>
              <a:spcBef>
                <a:spcPts val="0"/>
              </a:spcBef>
            </a:pPr>
            <a:r>
              <a:rPr lang="fr-FR" sz="1700" b="1">
                <a:solidFill>
                  <a:srgbClr val="BC2749"/>
                </a:solidFill>
                <a:latin typeface="Century Gothic"/>
              </a:rPr>
              <a:t>Code de la fiche sur la plateforme de dépôt </a:t>
            </a:r>
            <a:r>
              <a:rPr lang="fr-FR" sz="1700" b="1">
                <a:latin typeface="Century Gothic"/>
              </a:rPr>
              <a:t>:  </a:t>
            </a:r>
            <a:r>
              <a:rPr lang="fr-FR" sz="1700" i="1">
                <a:latin typeface="Century Gothic"/>
              </a:rPr>
              <a:t>IN T1F5</a:t>
            </a:r>
          </a:p>
          <a:p>
            <a:pPr marL="251460" indent="-251460">
              <a:lnSpc>
                <a:spcPct val="100000"/>
              </a:lnSpc>
              <a:spcBef>
                <a:spcPts val="0"/>
              </a:spcBef>
            </a:pPr>
            <a:r>
              <a:rPr lang="fr-FR" sz="1700" b="1">
                <a:solidFill>
                  <a:srgbClr val="C00000"/>
                </a:solidFill>
                <a:latin typeface="Century Gothic"/>
              </a:rPr>
              <a:t>Contexte : </a:t>
            </a:r>
            <a:r>
              <a:rPr lang="fr-FR" sz="1700" b="1">
                <a:solidFill>
                  <a:srgbClr val="C00000"/>
                </a:solidFill>
                <a:latin typeface="Century Gothic"/>
                <a:ea typeface="+mn-lt"/>
                <a:cs typeface="+mn-lt"/>
              </a:rPr>
              <a:t>Cette fiche constitue un des outils d’intervention de Cap’2030 : un plan pluriannuel d’investissement départemental pour la culture, l’art et le patrimoine :</a:t>
            </a:r>
          </a:p>
          <a:p>
            <a:pPr marL="755650" lvl="1" indent="-251460">
              <a:lnSpc>
                <a:spcPct val="100000"/>
              </a:lnSpc>
              <a:spcBef>
                <a:spcPts val="0"/>
              </a:spcBef>
            </a:pPr>
            <a:r>
              <a:rPr lang="fr-FR" sz="1700">
                <a:latin typeface="Century Gothic"/>
              </a:rPr>
              <a:t>Accompagner la réhabilitation et la construction de bâtiments culturels et patrimoniaux adaptés aux enjeux de transition du 21e siècle ;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ea typeface="+mn-lt"/>
                <a:cs typeface="+mn-lt"/>
              </a:rPr>
              <a:t>Accompagner l’évolution des usages culturels et patrimoniaux pour mieux inclure les </a:t>
            </a:r>
            <a:r>
              <a:rPr lang="fr-FR" sz="1700" err="1">
                <a:latin typeface="Century Gothic"/>
                <a:ea typeface="+mn-lt"/>
                <a:cs typeface="+mn-lt"/>
              </a:rPr>
              <a:t>habitant.e.s</a:t>
            </a:r>
            <a:r>
              <a:rPr lang="fr-FR" sz="1700">
                <a:latin typeface="Century Gothic"/>
                <a:ea typeface="+mn-lt"/>
                <a:cs typeface="+mn-lt"/>
              </a:rPr>
              <a:t> ;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ea typeface="+mn-lt"/>
                <a:cs typeface="+mn-lt"/>
              </a:rPr>
              <a:t>Faire vivre des collections artistiques et patrimoniales qui racontent la Seine-Saint-Denis dans sa diversité. </a:t>
            </a:r>
            <a:r>
              <a:rPr lang="fr-FR" sz="1700">
                <a:latin typeface="Century Gothic"/>
              </a:rPr>
              <a:t> </a:t>
            </a:r>
            <a:endParaRPr lang="fr-FR" sz="1700">
              <a:latin typeface="Century Gothic" panose="020B0502020202020204" pitchFamily="34" charset="0"/>
            </a:endParaRPr>
          </a:p>
          <a:p>
            <a:pPr marL="755650" lvl="1" indent="-251460">
              <a:lnSpc>
                <a:spcPct val="100000"/>
              </a:lnSpc>
              <a:spcBef>
                <a:spcPts val="0"/>
              </a:spcBef>
            </a:pPr>
            <a:endParaRPr lang="fr-FR" sz="500">
              <a:latin typeface="Century Gothic" panose="020B0502020202020204" pitchFamily="34" charset="0"/>
            </a:endParaRPr>
          </a:p>
          <a:p>
            <a:pPr marL="251460" indent="-251460">
              <a:lnSpc>
                <a:spcPct val="100000"/>
              </a:lnSpc>
              <a:spcBef>
                <a:spcPts val="0"/>
              </a:spcBef>
            </a:pPr>
            <a:r>
              <a:rPr lang="fr-FR" sz="1700" b="1">
                <a:solidFill>
                  <a:srgbClr val="BC2749"/>
                </a:solidFill>
                <a:latin typeface="Century Gothic"/>
              </a:rPr>
              <a:t>Objectifs </a:t>
            </a:r>
            <a:endParaRPr lang="fr-FR" sz="1700" b="1">
              <a:solidFill>
                <a:srgbClr val="BC2749"/>
              </a:solidFill>
              <a:latin typeface="Century Gothic" panose="020B0502020202020204" pitchFamily="34" charset="0"/>
            </a:endParaRPr>
          </a:p>
          <a:p>
            <a:pPr marL="789940" lvl="1" indent="-285750">
              <a:lnSpc>
                <a:spcPct val="100000"/>
              </a:lnSpc>
              <a:spcBef>
                <a:spcPts val="0"/>
              </a:spcBef>
            </a:pPr>
            <a:r>
              <a:rPr lang="fr-FR" sz="1700">
                <a:latin typeface="Century Gothic"/>
              </a:rPr>
              <a:t>Rendre accessibles au plus grand nombre des équipements, des offres ou des activités culturelles ; </a:t>
            </a:r>
            <a:endParaRPr lang="fr-FR" sz="2600">
              <a:latin typeface="Calibri" panose="020F0502020204030204"/>
              <a:ea typeface="Calibri"/>
              <a:cs typeface="Calibri"/>
            </a:endParaRPr>
          </a:p>
          <a:p>
            <a:pPr marL="789940" lvl="1" indent="-285750">
              <a:lnSpc>
                <a:spcPct val="100000"/>
              </a:lnSpc>
              <a:spcBef>
                <a:spcPts val="0"/>
              </a:spcBef>
            </a:pPr>
            <a:r>
              <a:rPr lang="fr-FR" sz="1700">
                <a:latin typeface="Century Gothic"/>
              </a:rPr>
              <a:t>Déployer de nouvelles approches, expérimentations ou expériences, en s'appuyant sur l'outil qu'est le numérique.</a:t>
            </a:r>
            <a:endParaRPr lang="fr-FR" sz="2600">
              <a:latin typeface="Calibri" panose="020F0502020204030204"/>
              <a:ea typeface="Calibri"/>
              <a:cs typeface="Calibri"/>
            </a:endParaRPr>
          </a:p>
          <a:p>
            <a:pPr marL="251460" indent="-251460"/>
            <a:r>
              <a:rPr lang="fr-FR" sz="1700" b="1">
                <a:solidFill>
                  <a:srgbClr val="BC2749"/>
                </a:solidFill>
                <a:latin typeface="Century Gothic"/>
              </a:rPr>
              <a:t>Structures éligibles (pour cette fiche uniquement !)</a:t>
            </a:r>
            <a:endParaRPr lang="fr-FR" sz="1700" b="1">
              <a:solidFill>
                <a:srgbClr val="BC2749"/>
              </a:solidFill>
              <a:latin typeface="Century Gothic" panose="020B0502020202020204" pitchFamily="34" charset="0"/>
            </a:endParaRPr>
          </a:p>
          <a:p>
            <a:pPr marL="755650" lvl="1" indent="-251460">
              <a:lnSpc>
                <a:spcPct val="100000"/>
              </a:lnSpc>
              <a:spcBef>
                <a:spcPts val="0"/>
              </a:spcBef>
            </a:pPr>
            <a:r>
              <a:rPr lang="fr-FR" sz="1700">
                <a:latin typeface="Century Gothic"/>
                <a:ea typeface="+mn-lt"/>
                <a:cs typeface="+mn-lt"/>
              </a:rPr>
              <a:t>Les personnes morales de droit public : commune, établissement public territorial et établissement public de coopération intercommunale, établissement public (EPCC, EPIC, etc.) ; </a:t>
            </a:r>
          </a:p>
          <a:p>
            <a:pPr marL="755650" lvl="1" indent="-251460">
              <a:lnSpc>
                <a:spcPct val="100000"/>
              </a:lnSpc>
              <a:spcBef>
                <a:spcPts val="0"/>
              </a:spcBef>
            </a:pPr>
            <a:r>
              <a:rPr lang="fr-FR" sz="1700">
                <a:latin typeface="Century Gothic"/>
                <a:ea typeface="+mn-lt"/>
                <a:cs typeface="+mn-lt"/>
              </a:rPr>
              <a:t>Les personnes morales de droit privé : les fondations reconnues d'utilité publique et les structures de type SA et SARL lorsqu'elles portent un projet artistique et culturel qui contribue directement au service public territorial de la culture</a:t>
            </a:r>
          </a:p>
        </p:txBody>
      </p:sp>
    </p:spTree>
    <p:extLst>
      <p:ext uri="{BB962C8B-B14F-4D97-AF65-F5344CB8AC3E}">
        <p14:creationId xmlns:p14="http://schemas.microsoft.com/office/powerpoint/2010/main" val="11794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8FD91-8E8A-944A-9CA3-17CC639FB018}"/>
            </a:ext>
          </a:extLst>
        </p:cNvPr>
        <p:cNvGrpSpPr/>
        <p:nvPr/>
      </p:nvGrpSpPr>
      <p:grpSpPr>
        <a:xfrm>
          <a:off x="0" y="0"/>
          <a:ext cx="0" cy="0"/>
          <a:chOff x="0" y="0"/>
          <a:chExt cx="0" cy="0"/>
        </a:xfrm>
      </p:grpSpPr>
      <p:sp>
        <p:nvSpPr>
          <p:cNvPr id="9" name="Titre 1">
            <a:extLst>
              <a:ext uri="{FF2B5EF4-FFF2-40B4-BE49-F238E27FC236}">
                <a16:creationId xmlns:a16="http://schemas.microsoft.com/office/drawing/2014/main" id="{E484C363-DB02-BB43-B03D-552D06C74A50}"/>
              </a:ext>
            </a:extLst>
          </p:cNvPr>
          <p:cNvSpPr>
            <a:spLocks noGrp="1"/>
          </p:cNvSpPr>
          <p:nvPr>
            <p:ph type="title"/>
          </p:nvPr>
        </p:nvSpPr>
        <p:spPr>
          <a:xfrm>
            <a:off x="2614159" y="98655"/>
            <a:ext cx="7572078" cy="879588"/>
          </a:xfrm>
        </p:spPr>
        <p:txBody>
          <a:bodyPr>
            <a:noAutofit/>
          </a:bodyPr>
          <a:lstStyle/>
          <a:p>
            <a:br>
              <a:rPr lang="fr-FR" b="1"/>
            </a:br>
            <a:r>
              <a:rPr lang="fr-FR" sz="2300" b="1">
                <a:solidFill>
                  <a:srgbClr val="BC2749"/>
                </a:solidFill>
                <a:latin typeface="Century Gothic"/>
              </a:rPr>
              <a:t>Nouvelle fiche : Accompagnement de l’évolution des usages culturels : Accessibilité, numérique, itinérance</a:t>
            </a:r>
            <a:br>
              <a:rPr lang="fr-FR"/>
            </a:br>
            <a:endParaRPr lang="fr-FR" sz="2300" b="1">
              <a:solidFill>
                <a:srgbClr val="BC2749"/>
              </a:solidFill>
              <a:latin typeface="Century Gothic" panose="020B0502020202020204" pitchFamily="34" charset="0"/>
            </a:endParaRPr>
          </a:p>
        </p:txBody>
      </p:sp>
      <p:sp>
        <p:nvSpPr>
          <p:cNvPr id="3" name="Espace réservé du numéro de diapositive 2">
            <a:extLst>
              <a:ext uri="{FF2B5EF4-FFF2-40B4-BE49-F238E27FC236}">
                <a16:creationId xmlns:a16="http://schemas.microsoft.com/office/drawing/2014/main" id="{CD7B129E-478B-C492-C685-F8520B9EACDF}"/>
              </a:ext>
            </a:extLst>
          </p:cNvPr>
          <p:cNvSpPr>
            <a:spLocks noGrp="1"/>
          </p:cNvSpPr>
          <p:nvPr>
            <p:ph type="sldNum" sz="quarter" idx="12"/>
          </p:nvPr>
        </p:nvSpPr>
        <p:spPr/>
        <p:txBody>
          <a:bodyPr/>
          <a:lstStyle/>
          <a:p>
            <a:fld id="{72965CF1-8691-4770-B17C-6C26B4CDE35F}" type="slidenum">
              <a:rPr lang="fr-FR" smtClean="0"/>
              <a:t>18</a:t>
            </a:fld>
            <a:endParaRPr lang="fr-FR"/>
          </a:p>
        </p:txBody>
      </p:sp>
      <p:sp>
        <p:nvSpPr>
          <p:cNvPr id="2" name="Espace réservé du contenu 1">
            <a:extLst>
              <a:ext uri="{FF2B5EF4-FFF2-40B4-BE49-F238E27FC236}">
                <a16:creationId xmlns:a16="http://schemas.microsoft.com/office/drawing/2014/main" id="{C6B03B1D-E484-AA2C-8FEC-8E82482E1B54}"/>
              </a:ext>
            </a:extLst>
          </p:cNvPr>
          <p:cNvSpPr>
            <a:spLocks noGrp="1"/>
          </p:cNvSpPr>
          <p:nvPr>
            <p:ph idx="1"/>
          </p:nvPr>
        </p:nvSpPr>
        <p:spPr>
          <a:xfrm>
            <a:off x="259080" y="1203960"/>
            <a:ext cx="9927157" cy="6205223"/>
          </a:xfrm>
        </p:spPr>
        <p:txBody>
          <a:bodyPr vert="horz" lIns="91440" tIns="45720" rIns="91440" bIns="45720" rtlCol="0" anchor="t">
            <a:noAutofit/>
          </a:bodyPr>
          <a:lstStyle/>
          <a:p>
            <a:pPr marL="251460" indent="-251460">
              <a:lnSpc>
                <a:spcPct val="100000"/>
              </a:lnSpc>
              <a:spcBef>
                <a:spcPts val="0"/>
              </a:spcBef>
            </a:pPr>
            <a:r>
              <a:rPr lang="fr-FR" sz="1700" b="1">
                <a:solidFill>
                  <a:srgbClr val="BC2749"/>
                </a:solidFill>
                <a:latin typeface="Century Gothic"/>
              </a:rPr>
              <a:t>Critères de sélection complémentaires au règlement général :</a:t>
            </a:r>
            <a:endParaRPr lang="fr-FR">
              <a:latin typeface="Century Gothic"/>
            </a:endParaRPr>
          </a:p>
          <a:p>
            <a:pPr marL="755650" lvl="1" indent="-251460">
              <a:lnSpc>
                <a:spcPct val="100000"/>
              </a:lnSpc>
              <a:spcBef>
                <a:spcPts val="0"/>
              </a:spcBef>
              <a:buFont typeface="Arial"/>
              <a:buChar char="•"/>
            </a:pPr>
            <a:r>
              <a:rPr lang="fr-FR" sz="1700">
                <a:latin typeface="Century Gothic"/>
                <a:ea typeface="Calibri" panose="020F0502020204030204"/>
                <a:cs typeface="Calibri" panose="020F0502020204030204"/>
              </a:rPr>
              <a:t>Les projets </a:t>
            </a:r>
            <a:r>
              <a:rPr lang="fr-FR" sz="1700">
                <a:latin typeface="Century Gothic"/>
                <a:ea typeface="+mn-lt"/>
                <a:cs typeface="+mn-lt"/>
              </a:rPr>
              <a:t>d’acquisition devront rendre accessibles au plus grand nombre des équipements, des offres ou des activités culturelles ou patrimoniales par des nouvelles formes en termes d'hospitalités, d’accessibilité et de pratiques dans les bâtiments et hors-les-murs ;</a:t>
            </a:r>
            <a:endParaRPr lang="fr-FR" sz="1700">
              <a:latin typeface="Century Gothic"/>
              <a:ea typeface="Calibri" panose="020F0502020204030204"/>
              <a:cs typeface="Calibri" panose="020F0502020204030204"/>
            </a:endParaRPr>
          </a:p>
          <a:p>
            <a:pPr marL="251460" indent="-251460"/>
            <a:r>
              <a:rPr lang="fr-FR" sz="1700" b="1">
                <a:solidFill>
                  <a:srgbClr val="BC2749"/>
                </a:solidFill>
                <a:latin typeface="Century Gothic"/>
              </a:rPr>
              <a:t>Types de projets éligibles</a:t>
            </a:r>
            <a:endParaRPr lang="fr-FR" sz="1700" b="1">
              <a:solidFill>
                <a:srgbClr val="BC2749"/>
              </a:solidFill>
              <a:latin typeface="Century Gothic" panose="020B0502020202020204" pitchFamily="34" charset="0"/>
            </a:endParaRPr>
          </a:p>
          <a:p>
            <a:pPr marL="0" indent="0">
              <a:buNone/>
            </a:pPr>
            <a:r>
              <a:rPr lang="fr-FR" sz="1700" b="1">
                <a:latin typeface="Century Gothic"/>
                <a:ea typeface="+mn-lt"/>
                <a:cs typeface="+mn-lt"/>
              </a:rPr>
              <a:t>Pour les nouvelles formes en termes d'hospitalités, d'accessibilité et de pratiques</a:t>
            </a:r>
          </a:p>
          <a:p>
            <a:pPr marL="755650" lvl="1" indent="-251460"/>
            <a:r>
              <a:rPr lang="fr-FR" sz="1700">
                <a:latin typeface="Century Gothic"/>
                <a:ea typeface="+mn-lt"/>
                <a:cs typeface="+mn-lt"/>
              </a:rPr>
              <a:t>Dans les bâtiments, via les acquisitions de mobiliers, </a:t>
            </a:r>
            <a:endParaRPr lang="fr-FR" sz="1700">
              <a:latin typeface="Century Gothic"/>
            </a:endParaRPr>
          </a:p>
          <a:p>
            <a:pPr marL="755650" lvl="1" indent="-251460"/>
            <a:r>
              <a:rPr lang="fr-FR" sz="1700">
                <a:solidFill>
                  <a:srgbClr val="000000"/>
                </a:solidFill>
                <a:latin typeface="Century Gothic"/>
                <a:ea typeface="+mn-lt"/>
                <a:cs typeface="+mn-lt"/>
              </a:rPr>
              <a:t>Le hors-les-murs, via les acquisitions d'équipements nomades ou tout équipement itinérant.</a:t>
            </a:r>
            <a:endParaRPr lang="fr-FR" sz="1700">
              <a:solidFill>
                <a:srgbClr val="000000"/>
              </a:solidFill>
              <a:latin typeface="Century Gothic"/>
              <a:ea typeface="Calibri"/>
              <a:cs typeface="Calibri"/>
            </a:endParaRPr>
          </a:p>
          <a:p>
            <a:pPr marL="0" indent="0">
              <a:buNone/>
            </a:pPr>
            <a:r>
              <a:rPr lang="fr-FR" sz="1700" b="1">
                <a:latin typeface="Century Gothic"/>
                <a:ea typeface="+mn-lt"/>
                <a:cs typeface="+mn-lt"/>
              </a:rPr>
              <a:t>Pour l'évolution des usages numériques, via les acquisitions d'équipements techniques et numériques</a:t>
            </a:r>
            <a:endParaRPr lang="fr-FR" sz="1700" b="1">
              <a:latin typeface="Century Gothic"/>
            </a:endParaRPr>
          </a:p>
          <a:p>
            <a:pPr marL="251460" indent="-251460"/>
            <a:r>
              <a:rPr lang="fr-FR" sz="1700" b="1">
                <a:solidFill>
                  <a:srgbClr val="BC2749"/>
                </a:solidFill>
                <a:latin typeface="Century Gothic"/>
              </a:rPr>
              <a:t>Financement </a:t>
            </a:r>
            <a:r>
              <a:rPr lang="fr-FR" sz="1700">
                <a:solidFill>
                  <a:srgbClr val="BC2749"/>
                </a:solidFill>
                <a:latin typeface="Century Gothic"/>
              </a:rPr>
              <a:t>: </a:t>
            </a:r>
            <a:r>
              <a:rPr lang="fr-FR" sz="1700" b="1">
                <a:solidFill>
                  <a:srgbClr val="BC2749"/>
                </a:solidFill>
                <a:latin typeface="Century Gothic"/>
              </a:rPr>
              <a:t>maximum 30 000 € </a:t>
            </a:r>
            <a:r>
              <a:rPr lang="fr-FR" sz="1700">
                <a:latin typeface="Century Gothic"/>
              </a:rPr>
              <a:t>sur 2 ans en investissement,  dans la limite de 60% des dépenses éligibles HT avec un plancher d'un montant de 10 000 €. Devis à transmettre à hauteur de la subvention demandée. </a:t>
            </a:r>
            <a:br>
              <a:rPr lang="fr-FR" sz="1700">
                <a:latin typeface="Century Gothic"/>
              </a:rPr>
            </a:br>
            <a:r>
              <a:rPr lang="fr-FR" sz="1600" i="1">
                <a:solidFill>
                  <a:srgbClr val="000000"/>
                </a:solidFill>
                <a:latin typeface="Century Gothic"/>
                <a:ea typeface="Calibri" panose="020F0502020204030204"/>
                <a:cs typeface="Calibri" panose="020F0502020204030204"/>
              </a:rPr>
              <a:t>Si  le projet présente un projet de mise en réseau ou de mutualisation entre 3 acteurs avec a minima un acteur culturel du territoire, le plafond de l'aide sera porté à un montant maximal de </a:t>
            </a:r>
            <a:r>
              <a:rPr lang="fr-FR" sz="1600" b="1" i="1">
                <a:solidFill>
                  <a:srgbClr val="000000"/>
                </a:solidFill>
                <a:latin typeface="Century Gothic"/>
                <a:ea typeface="Calibri" panose="020F0502020204030204"/>
                <a:cs typeface="Calibri" panose="020F0502020204030204"/>
              </a:rPr>
              <a:t>60 000€</a:t>
            </a:r>
            <a:r>
              <a:rPr lang="fr-FR" sz="1600" i="1">
                <a:solidFill>
                  <a:srgbClr val="000000"/>
                </a:solidFill>
                <a:latin typeface="Century Gothic"/>
                <a:ea typeface="Calibri" panose="020F0502020204030204"/>
                <a:cs typeface="Calibri" panose="020F0502020204030204"/>
              </a:rPr>
              <a:t> - financement possible au-delà de 60 % des dépenses éligibles HT.</a:t>
            </a:r>
            <a:endParaRPr lang="fr-FR" sz="1600"/>
          </a:p>
          <a:p>
            <a:pPr marL="251460" indent="-251460"/>
            <a:r>
              <a:rPr lang="fr-FR" sz="1700" b="1">
                <a:solidFill>
                  <a:srgbClr val="BC2749"/>
                </a:solidFill>
                <a:latin typeface="Century Gothic"/>
              </a:rPr>
              <a:t>Pour tout renseignement : </a:t>
            </a:r>
            <a:r>
              <a:rPr lang="fr-FR" sz="1700">
                <a:solidFill>
                  <a:srgbClr val="0070C0"/>
                </a:solidFill>
                <a:latin typeface="Century Gothic"/>
                <a:ea typeface="Calibri"/>
                <a:cs typeface="Calibri"/>
                <a:hlinkClick r:id="rId2">
                  <a:extLst>
                    <a:ext uri="{A12FA001-AC4F-418D-AE19-62706E023703}">
                      <ahyp:hlinkClr xmlns:ahyp="http://schemas.microsoft.com/office/drawing/2018/hyperlinkcolor" val="tx"/>
                    </a:ext>
                  </a:extLst>
                </a:hlinkClick>
              </a:rPr>
              <a:t>investissement</a:t>
            </a:r>
            <a:r>
              <a:rPr lang="fr-FR" sz="1700">
                <a:solidFill>
                  <a:srgbClr val="0070C0"/>
                </a:solidFill>
                <a:latin typeface="Century Gothic"/>
                <a:ea typeface="+mn-lt"/>
                <a:cs typeface="+mn-lt"/>
                <a:hlinkClick r:id="rId2">
                  <a:extLst>
                    <a:ext uri="{A12FA001-AC4F-418D-AE19-62706E023703}">
                      <ahyp:hlinkClr xmlns:ahyp="http://schemas.microsoft.com/office/drawing/2018/hyperlinkcolor" val="tx"/>
                    </a:ext>
                  </a:extLst>
                </a:hlinkClick>
              </a:rPr>
              <a:t>.culture@seinesaintdenis.fr</a:t>
            </a:r>
            <a:r>
              <a:rPr lang="fr-FR" sz="1700">
                <a:solidFill>
                  <a:srgbClr val="0070C0"/>
                </a:solidFill>
                <a:latin typeface="Century Gothic"/>
                <a:ea typeface="+mn-lt"/>
                <a:cs typeface="+mn-lt"/>
              </a:rPr>
              <a:t> </a:t>
            </a:r>
            <a:r>
              <a:rPr lang="fr-FR" sz="1700">
                <a:latin typeface="Century Gothic"/>
                <a:ea typeface="+mn-lt"/>
                <a:cs typeface="+mn-lt"/>
              </a:rPr>
              <a:t>OU </a:t>
            </a:r>
            <a:r>
              <a:rPr lang="fr-FR" sz="1700">
                <a:solidFill>
                  <a:srgbClr val="0070C0"/>
                </a:solidFill>
                <a:latin typeface="Century Gothic"/>
                <a:ea typeface="+mn-lt"/>
                <a:cs typeface="+mn-lt"/>
                <a:hlinkClick r:id="rId3">
                  <a:extLst>
                    <a:ext uri="{A12FA001-AC4F-418D-AE19-62706E023703}">
                      <ahyp:hlinkClr xmlns:ahyp="http://schemas.microsoft.com/office/drawing/2018/hyperlinkcolor" val="tx"/>
                    </a:ext>
                  </a:extLst>
                </a:hlinkClick>
              </a:rPr>
              <a:t>investissement.patrimoine@seinesaintdenis.fr</a:t>
            </a:r>
            <a:r>
              <a:rPr lang="fr-FR" sz="1700">
                <a:solidFill>
                  <a:srgbClr val="0070C0"/>
                </a:solidFill>
                <a:latin typeface="Century Gothic"/>
                <a:ea typeface="+mn-lt"/>
                <a:cs typeface="+mn-lt"/>
              </a:rPr>
              <a:t> </a:t>
            </a:r>
          </a:p>
          <a:p>
            <a:pPr marL="251460" indent="-251460"/>
            <a:endParaRPr lang="fr-FR" sz="1700">
              <a:cs typeface="Calibri" panose="020F0502020204030204"/>
            </a:endParaRPr>
          </a:p>
        </p:txBody>
      </p:sp>
    </p:spTree>
    <p:extLst>
      <p:ext uri="{BB962C8B-B14F-4D97-AF65-F5344CB8AC3E}">
        <p14:creationId xmlns:p14="http://schemas.microsoft.com/office/powerpoint/2010/main" val="2199599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7DA2D-945F-AC09-C917-40D0A4A4F483}"/>
            </a:ext>
          </a:extLst>
        </p:cNvPr>
        <p:cNvGrpSpPr/>
        <p:nvPr/>
      </p:nvGrpSpPr>
      <p:grpSpPr>
        <a:xfrm>
          <a:off x="0" y="0"/>
          <a:ext cx="0" cy="0"/>
          <a:chOff x="0" y="0"/>
          <a:chExt cx="0" cy="0"/>
        </a:xfrm>
      </p:grpSpPr>
      <p:sp>
        <p:nvSpPr>
          <p:cNvPr id="9" name="Titre 1">
            <a:extLst>
              <a:ext uri="{FF2B5EF4-FFF2-40B4-BE49-F238E27FC236}">
                <a16:creationId xmlns:a16="http://schemas.microsoft.com/office/drawing/2014/main" id="{02933B2C-C66D-299F-90C5-B19C5A2F8297}"/>
              </a:ext>
            </a:extLst>
          </p:cNvPr>
          <p:cNvSpPr>
            <a:spLocks noGrp="1"/>
          </p:cNvSpPr>
          <p:nvPr>
            <p:ph type="title"/>
          </p:nvPr>
        </p:nvSpPr>
        <p:spPr>
          <a:xfrm>
            <a:off x="2614159" y="98655"/>
            <a:ext cx="7572078" cy="879588"/>
          </a:xfrm>
        </p:spPr>
        <p:txBody>
          <a:bodyPr>
            <a:noAutofit/>
          </a:bodyPr>
          <a:lstStyle/>
          <a:p>
            <a:r>
              <a:rPr lang="fr-FR" sz="2300" b="1">
                <a:solidFill>
                  <a:srgbClr val="BC2749"/>
                </a:solidFill>
                <a:latin typeface="Century Gothic"/>
              </a:rPr>
              <a:t>Développement de filières écoresponsables In Seine-Saint-Denis</a:t>
            </a:r>
            <a:endParaRPr lang="fr-FR" sz="2300" b="1">
              <a:latin typeface="Century Gothic" panose="020B0502020202020204" pitchFamily="34" charset="0"/>
            </a:endParaRPr>
          </a:p>
        </p:txBody>
      </p:sp>
      <p:sp>
        <p:nvSpPr>
          <p:cNvPr id="3" name="Espace réservé du numéro de diapositive 2">
            <a:extLst>
              <a:ext uri="{FF2B5EF4-FFF2-40B4-BE49-F238E27FC236}">
                <a16:creationId xmlns:a16="http://schemas.microsoft.com/office/drawing/2014/main" id="{FBE65AFF-0959-C340-A252-0D0E56253B03}"/>
              </a:ext>
            </a:extLst>
          </p:cNvPr>
          <p:cNvSpPr>
            <a:spLocks noGrp="1"/>
          </p:cNvSpPr>
          <p:nvPr>
            <p:ph type="sldNum" sz="quarter" idx="12"/>
          </p:nvPr>
        </p:nvSpPr>
        <p:spPr/>
        <p:txBody>
          <a:bodyPr/>
          <a:lstStyle/>
          <a:p>
            <a:fld id="{72965CF1-8691-4770-B17C-6C26B4CDE35F}" type="slidenum">
              <a:rPr lang="fr-FR" smtClean="0"/>
              <a:t>19</a:t>
            </a:fld>
            <a:endParaRPr lang="fr-FR"/>
          </a:p>
        </p:txBody>
      </p:sp>
      <p:sp>
        <p:nvSpPr>
          <p:cNvPr id="2" name="Espace réservé du contenu 1">
            <a:extLst>
              <a:ext uri="{FF2B5EF4-FFF2-40B4-BE49-F238E27FC236}">
                <a16:creationId xmlns:a16="http://schemas.microsoft.com/office/drawing/2014/main" id="{8634CE34-DFEC-1468-E6E8-74A5D0A098CB}"/>
              </a:ext>
            </a:extLst>
          </p:cNvPr>
          <p:cNvSpPr>
            <a:spLocks noGrp="1"/>
          </p:cNvSpPr>
          <p:nvPr>
            <p:ph idx="1"/>
          </p:nvPr>
        </p:nvSpPr>
        <p:spPr>
          <a:xfrm>
            <a:off x="152400" y="1175385"/>
            <a:ext cx="10033837" cy="6034461"/>
          </a:xfrm>
        </p:spPr>
        <p:txBody>
          <a:bodyPr vert="horz" lIns="91440" tIns="45720" rIns="91440" bIns="45720" rtlCol="0" anchor="t">
            <a:noAutofit/>
          </a:bodyPr>
          <a:lstStyle/>
          <a:p>
            <a:pPr marL="251460" indent="-251460">
              <a:lnSpc>
                <a:spcPct val="100000"/>
              </a:lnSpc>
              <a:spcBef>
                <a:spcPts val="0"/>
              </a:spcBef>
            </a:pPr>
            <a:r>
              <a:rPr lang="fr-FR" sz="1700" b="1">
                <a:solidFill>
                  <a:srgbClr val="BC2749"/>
                </a:solidFill>
                <a:latin typeface="Century Gothic"/>
              </a:rPr>
              <a:t>Code de la fiche sur la plateforme de dépôt </a:t>
            </a:r>
            <a:r>
              <a:rPr lang="fr-FR" sz="1700" b="1">
                <a:latin typeface="Century Gothic"/>
              </a:rPr>
              <a:t>: </a:t>
            </a:r>
            <a:r>
              <a:rPr lang="fr-FR" sz="1700" i="1">
                <a:latin typeface="Century Gothic"/>
              </a:rPr>
              <a:t>IN T4F23 filières </a:t>
            </a:r>
          </a:p>
          <a:p>
            <a:pPr marL="251460" indent="-251460">
              <a:lnSpc>
                <a:spcPct val="100000"/>
              </a:lnSpc>
              <a:spcBef>
                <a:spcPts val="0"/>
              </a:spcBef>
            </a:pPr>
            <a:r>
              <a:rPr lang="fr-FR" sz="1700" b="1">
                <a:solidFill>
                  <a:srgbClr val="C00000"/>
                </a:solidFill>
                <a:latin typeface="Century Gothic"/>
              </a:rPr>
              <a:t>Nouveautés :</a:t>
            </a:r>
            <a:r>
              <a:rPr lang="fr-FR" sz="1700" b="1">
                <a:latin typeface="Century Gothic"/>
              </a:rPr>
              <a:t> </a:t>
            </a:r>
            <a:r>
              <a:rPr lang="fr-FR" sz="1700">
                <a:latin typeface="Century Gothic"/>
                <a:ea typeface="+mn-lt"/>
                <a:cs typeface="+mn-lt"/>
              </a:rPr>
              <a:t>met plus que jamais l’accent sur la filière textile et s’ouvre à la cosmétique.</a:t>
            </a:r>
            <a:endParaRPr lang="fr-FR" sz="1700" b="1">
              <a:latin typeface="Century Gothic"/>
              <a:ea typeface="+mn-lt"/>
              <a:cs typeface="+mn-lt"/>
            </a:endParaRPr>
          </a:p>
          <a:p>
            <a:pPr marL="251460" indent="-251460">
              <a:lnSpc>
                <a:spcPct val="100000"/>
              </a:lnSpc>
              <a:spcBef>
                <a:spcPts val="0"/>
              </a:spcBef>
            </a:pPr>
            <a:r>
              <a:rPr lang="fr-FR" sz="1700" b="1">
                <a:solidFill>
                  <a:srgbClr val="C00000"/>
                </a:solidFill>
                <a:latin typeface="Century Gothic"/>
              </a:rPr>
              <a:t>Contexte</a:t>
            </a:r>
          </a:p>
          <a:p>
            <a:pPr marL="755650" lvl="1" indent="-251460">
              <a:lnSpc>
                <a:spcPct val="100000"/>
              </a:lnSpc>
              <a:spcBef>
                <a:spcPts val="0"/>
              </a:spcBef>
            </a:pPr>
            <a:r>
              <a:rPr lang="fr-FR" sz="1700">
                <a:latin typeface="Century Gothic"/>
              </a:rPr>
              <a:t>Soutien  aux structures afin qu’elles progressent dans la structuration de filières innovantes et participent à la Seine-Saint-Denis de demain.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repérage et soutien de création ou développement de filières innovantes,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accompagnement sur 2 ans (sous réserve de re-dépôt à l'année n+1).   </a:t>
            </a:r>
            <a:endParaRPr lang="fr-FR" sz="1700">
              <a:latin typeface="Century Gothic" panose="020B0502020202020204" pitchFamily="34" charset="0"/>
            </a:endParaRPr>
          </a:p>
          <a:p>
            <a:pPr marL="755650" lvl="1" indent="-251460">
              <a:lnSpc>
                <a:spcPct val="100000"/>
              </a:lnSpc>
              <a:spcBef>
                <a:spcPts val="0"/>
              </a:spcBef>
            </a:pPr>
            <a:endParaRPr lang="fr-FR" sz="500">
              <a:latin typeface="Century Gothic" panose="020B0502020202020204" pitchFamily="34" charset="0"/>
            </a:endParaRPr>
          </a:p>
          <a:p>
            <a:pPr marL="251460" indent="-251460">
              <a:lnSpc>
                <a:spcPct val="100000"/>
              </a:lnSpc>
              <a:spcBef>
                <a:spcPts val="0"/>
              </a:spcBef>
            </a:pPr>
            <a:endParaRPr lang="fr-FR" sz="1700" b="1">
              <a:solidFill>
                <a:srgbClr val="BC2749"/>
              </a:solidFill>
              <a:latin typeface="Century Gothic" panose="020B0502020202020204" pitchFamily="34" charset="0"/>
            </a:endParaRPr>
          </a:p>
          <a:p>
            <a:pPr marL="251460" indent="-251460">
              <a:lnSpc>
                <a:spcPct val="100000"/>
              </a:lnSpc>
              <a:spcBef>
                <a:spcPts val="0"/>
              </a:spcBef>
            </a:pPr>
            <a:r>
              <a:rPr lang="fr-FR" sz="1700" b="1">
                <a:solidFill>
                  <a:srgbClr val="BC2749"/>
                </a:solidFill>
                <a:latin typeface="Century Gothic"/>
              </a:rPr>
              <a:t>Filières soutenues</a:t>
            </a:r>
          </a:p>
          <a:p>
            <a:pPr marL="755650" lvl="1" indent="-251460"/>
            <a:r>
              <a:rPr lang="fr-FR" sz="1700">
                <a:latin typeface="Century Gothic"/>
              </a:rPr>
              <a:t>Economie circulaire , nouvelles façons  </a:t>
            </a:r>
            <a:r>
              <a:rPr lang="fr-FR" sz="1700" b="1">
                <a:latin typeface="Century Gothic"/>
              </a:rPr>
              <a:t>textile</a:t>
            </a:r>
            <a:r>
              <a:rPr lang="fr-FR" sz="1700">
                <a:latin typeface="Century Gothic"/>
              </a:rPr>
              <a:t>, mode, design </a:t>
            </a:r>
            <a:r>
              <a:rPr lang="fr-FR" sz="1700" err="1">
                <a:latin typeface="Century Gothic"/>
              </a:rPr>
              <a:t>upcyling</a:t>
            </a:r>
            <a:endParaRPr lang="fr-FR" sz="1700">
              <a:latin typeface="Century Gothic"/>
            </a:endParaRPr>
          </a:p>
          <a:p>
            <a:pPr marL="755650" lvl="1" indent="-251460"/>
            <a:r>
              <a:rPr lang="fr-FR" sz="1700">
                <a:latin typeface="Century Gothic"/>
              </a:rPr>
              <a:t>Construction durable en lien avec le service public de l’insertion  pour la : création d’une filière dans le bâtiment.</a:t>
            </a:r>
          </a:p>
          <a:p>
            <a:pPr marL="251460" indent="-251460"/>
            <a:r>
              <a:rPr lang="fr-FR" sz="1700" b="1">
                <a:solidFill>
                  <a:srgbClr val="BC2749"/>
                </a:solidFill>
                <a:latin typeface="Century Gothic"/>
              </a:rPr>
              <a:t>Structures éligibles </a:t>
            </a:r>
            <a:endParaRPr lang="fr-FR" sz="1700" b="1">
              <a:solidFill>
                <a:srgbClr val="BC2749"/>
              </a:solidFill>
              <a:latin typeface="Century Gothic" panose="020B0502020202020204" pitchFamily="34" charset="0"/>
            </a:endParaRPr>
          </a:p>
          <a:p>
            <a:pPr marL="755650" lvl="1" indent="-251460">
              <a:lnSpc>
                <a:spcPct val="100000"/>
              </a:lnSpc>
              <a:spcBef>
                <a:spcPts val="0"/>
              </a:spcBef>
            </a:pPr>
            <a:r>
              <a:rPr lang="fr-FR" sz="1700">
                <a:latin typeface="Century Gothic"/>
              </a:rPr>
              <a:t>Liste dans l’article 4.2 du règlement général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les structures portées ou accompagnées par une structure ESS </a:t>
            </a:r>
            <a:r>
              <a:rPr lang="fr-FR" sz="1700" err="1">
                <a:latin typeface="Century Gothic"/>
              </a:rPr>
              <a:t>déjà</a:t>
            </a:r>
            <a:r>
              <a:rPr lang="fr-FR" sz="1700">
                <a:latin typeface="Century Gothic"/>
              </a:rPr>
              <a:t> existante ;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les structures culturelles de type SARL, </a:t>
            </a:r>
            <a:r>
              <a:rPr lang="fr-FR" sz="1700" err="1">
                <a:latin typeface="Century Gothic"/>
              </a:rPr>
              <a:t>Scic</a:t>
            </a:r>
            <a:r>
              <a:rPr lang="fr-FR" sz="1700">
                <a:latin typeface="Century Gothic"/>
              </a:rPr>
              <a:t>, Scop, SIVU ou EPCC ;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les universités et instituts de recherche ;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les établissements publics locaux d’enseignement, s’ils </a:t>
            </a:r>
            <a:r>
              <a:rPr lang="fr-FR" sz="1700" err="1">
                <a:latin typeface="Century Gothic"/>
              </a:rPr>
              <a:t>co</a:t>
            </a:r>
            <a:r>
              <a:rPr lang="fr-FR" sz="1700">
                <a:latin typeface="Century Gothic"/>
              </a:rPr>
              <a:t>-portent le projet avec une des structures </a:t>
            </a:r>
            <a:r>
              <a:rPr lang="fr-FR" sz="1700" err="1">
                <a:latin typeface="Century Gothic"/>
              </a:rPr>
              <a:t>citées</a:t>
            </a:r>
            <a:r>
              <a:rPr lang="fr-FR" sz="1700">
                <a:latin typeface="Century Gothic"/>
              </a:rPr>
              <a:t> ci-dessus.</a:t>
            </a:r>
          </a:p>
        </p:txBody>
      </p:sp>
    </p:spTree>
    <p:extLst>
      <p:ext uri="{BB962C8B-B14F-4D97-AF65-F5344CB8AC3E}">
        <p14:creationId xmlns:p14="http://schemas.microsoft.com/office/powerpoint/2010/main" val="106004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5236" y="74775"/>
            <a:ext cx="7420251" cy="1135013"/>
          </a:xfrm>
        </p:spPr>
        <p:txBody>
          <a:bodyPr>
            <a:normAutofit/>
          </a:bodyPr>
          <a:lstStyle/>
          <a:p>
            <a:r>
              <a:rPr lang="fr-FR" sz="2300" b="1">
                <a:solidFill>
                  <a:srgbClr val="BC2749"/>
                </a:solidFill>
              </a:rPr>
              <a:t>L’Appel à AGIR IN Seine-Saint-Denis, c’est quoi ? </a:t>
            </a:r>
          </a:p>
        </p:txBody>
      </p:sp>
      <p:sp>
        <p:nvSpPr>
          <p:cNvPr id="7" name="Espace réservé du contenu 2"/>
          <p:cNvSpPr>
            <a:spLocks noGrp="1"/>
          </p:cNvSpPr>
          <p:nvPr>
            <p:ph idx="1"/>
          </p:nvPr>
        </p:nvSpPr>
        <p:spPr>
          <a:xfrm>
            <a:off x="671557" y="3219367"/>
            <a:ext cx="4488828" cy="820900"/>
          </a:xfrm>
        </p:spPr>
        <p:txBody>
          <a:bodyPr vert="horz" lIns="91440" tIns="45720" rIns="91440" bIns="45720" rtlCol="0" anchor="t">
            <a:noAutofit/>
          </a:bodyPr>
          <a:lstStyle/>
          <a:p>
            <a:pPr marL="0" indent="0" algn="ctr">
              <a:buNone/>
            </a:pPr>
            <a:r>
              <a:rPr lang="fr-FR" sz="1700"/>
              <a:t>6</a:t>
            </a:r>
            <a:r>
              <a:rPr lang="fr-FR" sz="1700" baseline="30000"/>
              <a:t>e</a:t>
            </a:r>
            <a:r>
              <a:rPr lang="fr-FR" sz="1700"/>
              <a:t> édition de l’Appel à Agir </a:t>
            </a:r>
          </a:p>
          <a:p>
            <a:pPr marL="0" indent="0" algn="ctr">
              <a:buNone/>
            </a:pPr>
            <a:r>
              <a:rPr lang="fr-FR" sz="1700"/>
              <a:t>IN Seine-Saint-Denis</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2</a:t>
            </a:fld>
            <a:endParaRPr lang="fr-FR"/>
          </a:p>
        </p:txBody>
      </p:sp>
      <p:sp>
        <p:nvSpPr>
          <p:cNvPr id="8" name="Espace réservé du contenu 2"/>
          <p:cNvSpPr txBox="1">
            <a:spLocks/>
          </p:cNvSpPr>
          <p:nvPr/>
        </p:nvSpPr>
        <p:spPr>
          <a:xfrm>
            <a:off x="5516062" y="3224313"/>
            <a:ext cx="4205629" cy="815954"/>
          </a:xfrm>
          <a:prstGeom prst="rect">
            <a:avLst/>
          </a:prstGeom>
        </p:spPr>
        <p:txBody>
          <a:bodyPr vert="horz" lIns="78296" tIns="39148" rIns="78296" bIns="3914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713"/>
              <a:t>3</a:t>
            </a:r>
            <a:r>
              <a:rPr lang="fr-FR" sz="1713">
                <a:solidFill>
                  <a:srgbClr val="FF0000"/>
                </a:solidFill>
              </a:rPr>
              <a:t> </a:t>
            </a:r>
            <a:r>
              <a:rPr lang="fr-FR" sz="1713"/>
              <a:t>millions d’euros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7100" y="2287053"/>
            <a:ext cx="672217" cy="846993"/>
          </a:xfrm>
          <a:prstGeom prst="rect">
            <a:avLst/>
          </a:prstGeom>
        </p:spPr>
      </p:pic>
      <p:sp>
        <p:nvSpPr>
          <p:cNvPr id="9" name="Espace réservé du contenu 2"/>
          <p:cNvSpPr txBox="1">
            <a:spLocks/>
          </p:cNvSpPr>
          <p:nvPr/>
        </p:nvSpPr>
        <p:spPr>
          <a:xfrm>
            <a:off x="671557" y="5782962"/>
            <a:ext cx="4488828" cy="556414"/>
          </a:xfrm>
          <a:prstGeom prst="rect">
            <a:avLst/>
          </a:prstGeom>
        </p:spPr>
        <p:txBody>
          <a:bodyPr vert="horz" lIns="78296" tIns="39148" rIns="78296" bIns="39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713"/>
              <a:t>Objectif de l’appel à projets</a:t>
            </a:r>
          </a:p>
        </p:txBody>
      </p:sp>
      <p:sp>
        <p:nvSpPr>
          <p:cNvPr id="10" name="Espace réservé du contenu 2"/>
          <p:cNvSpPr txBox="1">
            <a:spLocks/>
          </p:cNvSpPr>
          <p:nvPr/>
        </p:nvSpPr>
        <p:spPr>
          <a:xfrm>
            <a:off x="5416659" y="5782961"/>
            <a:ext cx="4488828" cy="556414"/>
          </a:xfrm>
          <a:prstGeom prst="rect">
            <a:avLst/>
          </a:prstGeom>
        </p:spPr>
        <p:txBody>
          <a:bodyPr vert="horz" lIns="78296" tIns="39148" rIns="78296" bIns="39148"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700"/>
              <a:t>Nouveautés de l’édition 2024</a:t>
            </a:r>
            <a:endParaRPr lang="fr-FR" sz="1713"/>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7410" y="4642708"/>
            <a:ext cx="1208179" cy="1208179"/>
          </a:xfrm>
          <a:prstGeom prst="rect">
            <a:avLst/>
          </a:prstGeom>
        </p:spPr>
      </p:pic>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0248" y="4642708"/>
            <a:ext cx="1674951" cy="945855"/>
          </a:xfrm>
          <a:prstGeom prst="rect">
            <a:avLst/>
          </a:prstGeom>
        </p:spPr>
      </p:pic>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200" y="2247172"/>
            <a:ext cx="943389" cy="972195"/>
          </a:xfrm>
          <a:prstGeom prst="rect">
            <a:avLst/>
          </a:prstGeom>
        </p:spPr>
      </p:pic>
      <p:sp>
        <p:nvSpPr>
          <p:cNvPr id="5" name="ZoneTexte 4">
            <a:extLst>
              <a:ext uri="{FF2B5EF4-FFF2-40B4-BE49-F238E27FC236}">
                <a16:creationId xmlns:a16="http://schemas.microsoft.com/office/drawing/2014/main" id="{9F6B158E-8F5D-F97F-2893-98B3CFFFA1AD}"/>
              </a:ext>
            </a:extLst>
          </p:cNvPr>
          <p:cNvSpPr txBox="1"/>
          <p:nvPr/>
        </p:nvSpPr>
        <p:spPr>
          <a:xfrm>
            <a:off x="1106843" y="6877472"/>
            <a:ext cx="84878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t>Toutes les informations sont disponibles à ce </a:t>
            </a:r>
            <a:r>
              <a:rPr lang="fr-FR" b="1">
                <a:hlinkClick r:id="rId6"/>
              </a:rPr>
              <a:t>lien</a:t>
            </a:r>
            <a:r>
              <a:rPr lang="fr-FR" b="1"/>
              <a:t> (site du In Seine-Saint-Denis)</a:t>
            </a:r>
            <a:endParaRPr lang="fr-FR" b="1">
              <a:cs typeface="Calibri"/>
              <a:hlinkClick r:id="" action="ppaction://noaction"/>
            </a:endParaRPr>
          </a:p>
        </p:txBody>
      </p:sp>
    </p:spTree>
    <p:extLst>
      <p:ext uri="{BB962C8B-B14F-4D97-AF65-F5344CB8AC3E}">
        <p14:creationId xmlns:p14="http://schemas.microsoft.com/office/powerpoint/2010/main" val="1217602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614159" y="98655"/>
            <a:ext cx="7572078" cy="879588"/>
          </a:xfrm>
        </p:spPr>
        <p:txBody>
          <a:bodyPr>
            <a:noAutofit/>
          </a:bodyPr>
          <a:lstStyle/>
          <a:p>
            <a:br>
              <a:rPr lang="fr-FR" b="1"/>
            </a:br>
            <a:r>
              <a:rPr lang="fr-FR" sz="2300" b="1">
                <a:solidFill>
                  <a:srgbClr val="BC2749"/>
                </a:solidFill>
                <a:latin typeface="Century Gothic"/>
              </a:rPr>
              <a:t>Développement de filières écoresponsables In Seine-Saint-Denis</a:t>
            </a:r>
            <a:br>
              <a:rPr lang="fr-FR"/>
            </a:br>
            <a:endParaRPr lang="fr-FR" sz="2300" b="1">
              <a:solidFill>
                <a:srgbClr val="BC2749"/>
              </a:solidFill>
              <a:latin typeface="Century Gothic" panose="020B0502020202020204" pitchFamily="34" charset="0"/>
            </a:endParaRP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20</a:t>
            </a:fld>
            <a:endParaRPr lang="fr-FR"/>
          </a:p>
        </p:txBody>
      </p:sp>
      <p:sp>
        <p:nvSpPr>
          <p:cNvPr id="2" name="Espace réservé du contenu 1"/>
          <p:cNvSpPr>
            <a:spLocks noGrp="1"/>
          </p:cNvSpPr>
          <p:nvPr>
            <p:ph idx="1"/>
          </p:nvPr>
        </p:nvSpPr>
        <p:spPr>
          <a:xfrm>
            <a:off x="259080" y="1203960"/>
            <a:ext cx="9927157" cy="6205223"/>
          </a:xfrm>
        </p:spPr>
        <p:txBody>
          <a:bodyPr vert="horz" lIns="91440" tIns="45720" rIns="91440" bIns="45720" rtlCol="0" anchor="t">
            <a:noAutofit/>
          </a:bodyPr>
          <a:lstStyle/>
          <a:p>
            <a:pPr marL="251460" indent="-251460">
              <a:lnSpc>
                <a:spcPct val="100000"/>
              </a:lnSpc>
              <a:spcBef>
                <a:spcPts val="0"/>
              </a:spcBef>
            </a:pPr>
            <a:r>
              <a:rPr lang="fr-FR" sz="1700" b="1">
                <a:solidFill>
                  <a:srgbClr val="BC2749"/>
                </a:solidFill>
                <a:latin typeface="Century Gothic"/>
              </a:rPr>
              <a:t>Critères de sélection complémentaires au règlement général :</a:t>
            </a:r>
            <a:endParaRPr lang="fr-FR">
              <a:latin typeface="Century Gothic"/>
            </a:endParaRPr>
          </a:p>
          <a:p>
            <a:pPr marL="251460" indent="-251460">
              <a:lnSpc>
                <a:spcPct val="100000"/>
              </a:lnSpc>
              <a:spcBef>
                <a:spcPts val="0"/>
              </a:spcBef>
            </a:pPr>
            <a:r>
              <a:rPr lang="fr-FR" sz="1700" err="1">
                <a:latin typeface="Century Gothic"/>
              </a:rPr>
              <a:t>Etre</a:t>
            </a:r>
            <a:r>
              <a:rPr lang="fr-FR" sz="1700">
                <a:latin typeface="Century Gothic"/>
              </a:rPr>
              <a:t> en capacité de présenter un plan de financement sur 2 ans pour les structures employeuses ; </a:t>
            </a:r>
            <a:endParaRPr lang="fr-FR" sz="1700">
              <a:latin typeface="Century Gothic" panose="020B0502020202020204" pitchFamily="34" charset="0"/>
            </a:endParaRPr>
          </a:p>
          <a:p>
            <a:pPr marL="251460" lvl="0" indent="-251460">
              <a:lnSpc>
                <a:spcPct val="100000"/>
              </a:lnSpc>
              <a:spcBef>
                <a:spcPts val="0"/>
              </a:spcBef>
            </a:pPr>
            <a:r>
              <a:rPr lang="fr-FR" sz="1700">
                <a:latin typeface="Century Gothic"/>
              </a:rPr>
              <a:t>Avoir un impact sur l’emploi (préciser le type ou le volume d’emplois crées ou consolidés). </a:t>
            </a:r>
            <a:endParaRPr lang="fr-FR" sz="1700" b="1">
              <a:latin typeface="Century Gothic" panose="020B0502020202020204" pitchFamily="34" charset="0"/>
            </a:endParaRPr>
          </a:p>
          <a:p>
            <a:pPr marL="251460" indent="-251460"/>
            <a:r>
              <a:rPr lang="fr-FR" sz="1700" b="1">
                <a:solidFill>
                  <a:srgbClr val="BC2749"/>
                </a:solidFill>
                <a:latin typeface="Century Gothic"/>
              </a:rPr>
              <a:t>Le projet sera également favorisé s’il remplit les conditions suivantes : </a:t>
            </a:r>
            <a:endParaRPr lang="fr-FR" sz="1700" b="1">
              <a:solidFill>
                <a:srgbClr val="BC2749"/>
              </a:solidFill>
              <a:latin typeface="Century Gothic" panose="020B0502020202020204" pitchFamily="34" charset="0"/>
            </a:endParaRPr>
          </a:p>
          <a:p>
            <a:pPr marL="755650" lvl="1" indent="-251460"/>
            <a:r>
              <a:rPr lang="fr-FR" sz="1700">
                <a:latin typeface="Century Gothic"/>
              </a:rPr>
              <a:t>Permet création ou la consolidation d’emplois directs ou indirects, de nouvelles formations et l’émergence de « nouveaux métiers » ; </a:t>
            </a:r>
            <a:endParaRPr lang="fr-FR" sz="1700">
              <a:latin typeface="Century Gothic" panose="020B0502020202020204" pitchFamily="34" charset="0"/>
            </a:endParaRPr>
          </a:p>
          <a:p>
            <a:pPr marL="755650" lvl="1" indent="-251460"/>
            <a:r>
              <a:rPr lang="fr-FR" sz="1700">
                <a:latin typeface="Century Gothic"/>
              </a:rPr>
              <a:t>Permet la localisation ou relocation d’activités sur le territoire ; </a:t>
            </a:r>
            <a:endParaRPr lang="fr-FR" sz="1700">
              <a:latin typeface="Century Gothic" panose="020B0502020202020204" pitchFamily="34" charset="0"/>
            </a:endParaRPr>
          </a:p>
          <a:p>
            <a:pPr marL="755650" lvl="1" indent="-251460"/>
            <a:r>
              <a:rPr lang="fr-FR" sz="1700">
                <a:latin typeface="Century Gothic"/>
              </a:rPr>
              <a:t>Est  implanté dans des zones dépourvues de structures ESS ; </a:t>
            </a:r>
            <a:endParaRPr lang="fr-FR" sz="1700">
              <a:latin typeface="Century Gothic" panose="020B0502020202020204" pitchFamily="34" charset="0"/>
            </a:endParaRPr>
          </a:p>
          <a:p>
            <a:pPr marL="755650" lvl="1" indent="-251460"/>
            <a:r>
              <a:rPr lang="fr-FR" sz="1700">
                <a:latin typeface="Century Gothic"/>
              </a:rPr>
              <a:t>S’il développe déjà un réseau actif de partenaires pour faire filière ; </a:t>
            </a:r>
            <a:endParaRPr lang="fr-FR" sz="1700">
              <a:latin typeface="Century Gothic" panose="020B0502020202020204" pitchFamily="34" charset="0"/>
            </a:endParaRPr>
          </a:p>
          <a:p>
            <a:pPr marL="755650" lvl="1" indent="-251460"/>
            <a:r>
              <a:rPr lang="fr-FR" sz="1700">
                <a:latin typeface="Century Gothic"/>
              </a:rPr>
              <a:t>liens avec des structures de formation, d’insertion ou du champ socio-éducatif ; </a:t>
            </a:r>
            <a:endParaRPr lang="fr-FR" sz="1700">
              <a:latin typeface="Century Gothic" panose="020B0502020202020204" pitchFamily="34" charset="0"/>
            </a:endParaRPr>
          </a:p>
          <a:p>
            <a:pPr marL="755650" lvl="1" indent="-251460"/>
            <a:r>
              <a:rPr lang="fr-FR" sz="1700">
                <a:latin typeface="Century Gothic"/>
              </a:rPr>
              <a:t>plan de développement explicitant l’effet levier de la subvention demandée ; </a:t>
            </a:r>
            <a:endParaRPr lang="fr-FR" sz="1700">
              <a:latin typeface="Century Gothic" panose="020B0502020202020204" pitchFamily="34" charset="0"/>
            </a:endParaRPr>
          </a:p>
          <a:p>
            <a:pPr marL="755650" lvl="1" indent="-251460"/>
            <a:r>
              <a:rPr lang="fr-FR" sz="1700">
                <a:latin typeface="Century Gothic"/>
              </a:rPr>
              <a:t>s’adresse à un public prioritaire, bénéficiaire des politiques publiques départementales</a:t>
            </a:r>
            <a:r>
              <a:rPr lang="fr-FR" sz="1250">
                <a:latin typeface="Century Gothic"/>
              </a:rPr>
              <a:t> ;</a:t>
            </a:r>
          </a:p>
          <a:p>
            <a:pPr marL="251460" indent="-251460"/>
            <a:r>
              <a:rPr lang="fr-FR" sz="1700" b="1">
                <a:solidFill>
                  <a:srgbClr val="BC2749"/>
                </a:solidFill>
                <a:latin typeface="Century Gothic"/>
              </a:rPr>
              <a:t>Financement </a:t>
            </a:r>
            <a:r>
              <a:rPr lang="fr-FR" sz="1700">
                <a:solidFill>
                  <a:srgbClr val="BC2749"/>
                </a:solidFill>
                <a:latin typeface="Century Gothic"/>
              </a:rPr>
              <a:t>: </a:t>
            </a:r>
            <a:r>
              <a:rPr lang="fr-FR" sz="1700" b="1">
                <a:solidFill>
                  <a:srgbClr val="BC2749"/>
                </a:solidFill>
                <a:latin typeface="Century Gothic"/>
              </a:rPr>
              <a:t>maximum 50 000 € </a:t>
            </a:r>
            <a:r>
              <a:rPr lang="fr-FR" sz="1700">
                <a:latin typeface="Century Gothic"/>
              </a:rPr>
              <a:t>sur 2 ans, en investissement,  dans la limite de 80% du cout total du projet.  Projet conventionné, contrôle des dépenses sera effectué́ à compter du 31 décembre 2024. Devis à transmettre à hauteur de la subvention demandée. </a:t>
            </a:r>
            <a:endParaRPr lang="fr-FR" sz="1700">
              <a:latin typeface="Century Gothic" panose="020B0502020202020204" pitchFamily="34" charset="0"/>
            </a:endParaRPr>
          </a:p>
          <a:p>
            <a:pPr marL="251460" indent="-251460"/>
            <a:r>
              <a:rPr lang="fr-FR" sz="1700" b="1">
                <a:solidFill>
                  <a:srgbClr val="BC2749"/>
                </a:solidFill>
                <a:latin typeface="Century Gothic"/>
              </a:rPr>
              <a:t>Pour tout renseignement : </a:t>
            </a:r>
            <a:r>
              <a:rPr lang="fr-FR" sz="1700">
                <a:solidFill>
                  <a:srgbClr val="0070C0"/>
                </a:solidFill>
                <a:latin typeface="Century Gothic"/>
                <a:hlinkClick r:id="rId2">
                  <a:extLst>
                    <a:ext uri="{A12FA001-AC4F-418D-AE19-62706E023703}">
                      <ahyp:hlinkClr xmlns:ahyp="http://schemas.microsoft.com/office/drawing/2018/hyperlinkcolor" val="tx"/>
                    </a:ext>
                  </a:extLst>
                </a:hlinkClick>
              </a:rPr>
              <a:t>in@seinesaintdenis.fr</a:t>
            </a:r>
            <a:r>
              <a:rPr lang="fr-FR" sz="1700">
                <a:solidFill>
                  <a:srgbClr val="0070C0"/>
                </a:solidFill>
                <a:latin typeface="Century Gothic"/>
              </a:rPr>
              <a:t> </a:t>
            </a:r>
          </a:p>
          <a:p>
            <a:pPr marL="251460" indent="-251460"/>
            <a:endParaRPr lang="fr-FR" sz="1700">
              <a:cs typeface="Calibri" panose="020F0502020204030204"/>
            </a:endParaRPr>
          </a:p>
        </p:txBody>
      </p:sp>
    </p:spTree>
    <p:extLst>
      <p:ext uri="{BB962C8B-B14F-4D97-AF65-F5344CB8AC3E}">
        <p14:creationId xmlns:p14="http://schemas.microsoft.com/office/powerpoint/2010/main" val="344789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C96B82-550E-F363-0127-E3A74E1352AC}"/>
            </a:ext>
          </a:extLst>
        </p:cNvPr>
        <p:cNvGrpSpPr/>
        <p:nvPr/>
      </p:nvGrpSpPr>
      <p:grpSpPr>
        <a:xfrm>
          <a:off x="0" y="0"/>
          <a:ext cx="0" cy="0"/>
          <a:chOff x="0" y="0"/>
          <a:chExt cx="0" cy="0"/>
        </a:xfrm>
      </p:grpSpPr>
      <p:sp>
        <p:nvSpPr>
          <p:cNvPr id="9" name="Titre 1">
            <a:extLst>
              <a:ext uri="{FF2B5EF4-FFF2-40B4-BE49-F238E27FC236}">
                <a16:creationId xmlns:a16="http://schemas.microsoft.com/office/drawing/2014/main" id="{BA845764-C4E1-4328-126B-FF6CFAFE6FA5}"/>
              </a:ext>
            </a:extLst>
          </p:cNvPr>
          <p:cNvSpPr>
            <a:spLocks noGrp="1"/>
          </p:cNvSpPr>
          <p:nvPr>
            <p:ph type="title"/>
          </p:nvPr>
        </p:nvSpPr>
        <p:spPr>
          <a:xfrm>
            <a:off x="2614159" y="98655"/>
            <a:ext cx="7572078" cy="879588"/>
          </a:xfrm>
        </p:spPr>
        <p:txBody>
          <a:bodyPr>
            <a:noAutofit/>
          </a:bodyPr>
          <a:lstStyle/>
          <a:p>
            <a:br>
              <a:rPr lang="fr-FR" b="1"/>
            </a:br>
            <a:r>
              <a:rPr lang="fr-FR" sz="2300" b="1">
                <a:solidFill>
                  <a:srgbClr val="BC2749"/>
                </a:solidFill>
                <a:latin typeface="Century Gothic"/>
              </a:rPr>
              <a:t>Nouvelle fiche : Acquisition d'objets d'art "pop collection" : l'art des transitions</a:t>
            </a:r>
            <a:br>
              <a:rPr lang="fr-FR">
                <a:latin typeface="Century Gothic"/>
              </a:rPr>
            </a:br>
            <a:endParaRPr lang="fr-FR" sz="2300" b="1">
              <a:solidFill>
                <a:srgbClr val="C00000"/>
              </a:solidFill>
              <a:latin typeface="Century Gothic" panose="020B0502020202020204" pitchFamily="34" charset="0"/>
            </a:endParaRPr>
          </a:p>
        </p:txBody>
      </p:sp>
      <p:sp>
        <p:nvSpPr>
          <p:cNvPr id="3" name="Espace réservé du numéro de diapositive 2">
            <a:extLst>
              <a:ext uri="{FF2B5EF4-FFF2-40B4-BE49-F238E27FC236}">
                <a16:creationId xmlns:a16="http://schemas.microsoft.com/office/drawing/2014/main" id="{893090C1-0DD0-5930-F139-3E2AF4ABC5B8}"/>
              </a:ext>
            </a:extLst>
          </p:cNvPr>
          <p:cNvSpPr>
            <a:spLocks noGrp="1"/>
          </p:cNvSpPr>
          <p:nvPr>
            <p:ph type="sldNum" sz="quarter" idx="12"/>
          </p:nvPr>
        </p:nvSpPr>
        <p:spPr/>
        <p:txBody>
          <a:bodyPr/>
          <a:lstStyle/>
          <a:p>
            <a:fld id="{72965CF1-8691-4770-B17C-6C26B4CDE35F}" type="slidenum">
              <a:rPr lang="fr-FR" smtClean="0"/>
              <a:t>21</a:t>
            </a:fld>
            <a:endParaRPr lang="fr-FR"/>
          </a:p>
        </p:txBody>
      </p:sp>
      <p:sp>
        <p:nvSpPr>
          <p:cNvPr id="2" name="Espace réservé du contenu 1">
            <a:extLst>
              <a:ext uri="{FF2B5EF4-FFF2-40B4-BE49-F238E27FC236}">
                <a16:creationId xmlns:a16="http://schemas.microsoft.com/office/drawing/2014/main" id="{75D6EBF1-401E-BF96-C389-F9F8F2C1C60B}"/>
              </a:ext>
            </a:extLst>
          </p:cNvPr>
          <p:cNvSpPr>
            <a:spLocks noGrp="1"/>
          </p:cNvSpPr>
          <p:nvPr>
            <p:ph idx="1"/>
          </p:nvPr>
        </p:nvSpPr>
        <p:spPr>
          <a:xfrm>
            <a:off x="152400" y="978243"/>
            <a:ext cx="10195932" cy="6292353"/>
          </a:xfrm>
        </p:spPr>
        <p:txBody>
          <a:bodyPr vert="horz" lIns="91440" tIns="45720" rIns="91440" bIns="45720" rtlCol="0" anchor="t">
            <a:noAutofit/>
          </a:bodyPr>
          <a:lstStyle/>
          <a:p>
            <a:pPr marL="251460" indent="-251460">
              <a:lnSpc>
                <a:spcPct val="100000"/>
              </a:lnSpc>
              <a:spcBef>
                <a:spcPts val="0"/>
              </a:spcBef>
            </a:pPr>
            <a:r>
              <a:rPr lang="fr-FR" sz="1700" b="1" u="sng" dirty="0">
                <a:solidFill>
                  <a:srgbClr val="BC2749"/>
                </a:solidFill>
                <a:latin typeface="Century Gothic"/>
              </a:rPr>
              <a:t>Il n'est pas nécessaire de s'inscrire sur la plateforme de dépôt : pour cette fiche, il faut remplir un dossier PDF et le renvoyer par mail. </a:t>
            </a:r>
            <a:endParaRPr lang="fr-FR" sz="1700" i="1" u="sng" dirty="0">
              <a:latin typeface="Century Gothic"/>
            </a:endParaRPr>
          </a:p>
          <a:p>
            <a:pPr marL="251460" indent="-251460">
              <a:lnSpc>
                <a:spcPct val="100000"/>
              </a:lnSpc>
              <a:spcBef>
                <a:spcPts val="0"/>
              </a:spcBef>
            </a:pPr>
            <a:r>
              <a:rPr lang="fr-FR" sz="1700" b="1" dirty="0">
                <a:solidFill>
                  <a:srgbClr val="BC2749"/>
                </a:solidFill>
                <a:latin typeface="Century Gothic"/>
              </a:rPr>
              <a:t>Contexte</a:t>
            </a:r>
            <a:r>
              <a:rPr lang="fr-FR" sz="1700" b="1" dirty="0">
                <a:solidFill>
                  <a:srgbClr val="C00000"/>
                </a:solidFill>
                <a:latin typeface="Century Gothic"/>
              </a:rPr>
              <a:t> </a:t>
            </a:r>
            <a:endParaRPr lang="fr-FR" sz="1700" b="1" dirty="0">
              <a:solidFill>
                <a:srgbClr val="C00000"/>
              </a:solidFill>
              <a:latin typeface="Century Gothic" panose="020B0502020202020204" pitchFamily="34" charset="0"/>
            </a:endParaRPr>
          </a:p>
          <a:p>
            <a:pPr marL="755650" lvl="1" indent="-251460">
              <a:lnSpc>
                <a:spcPct val="100000"/>
              </a:lnSpc>
              <a:spcBef>
                <a:spcPts val="0"/>
              </a:spcBef>
            </a:pPr>
            <a:r>
              <a:rPr lang="fr-FR" sz="1700" dirty="0">
                <a:latin typeface="Century Gothic"/>
                <a:cs typeface="Calibri"/>
              </a:rPr>
              <a:t>Un</a:t>
            </a:r>
            <a:r>
              <a:rPr lang="fr-FR" sz="1700" dirty="0">
                <a:latin typeface="Century Gothic"/>
                <a:ea typeface="+mn-lt"/>
                <a:cs typeface="+mn-lt"/>
              </a:rPr>
              <a:t> appel à propositions pour enrichir la collection départementale d’art contemporain d’œuvres d'artistes </a:t>
            </a:r>
            <a:r>
              <a:rPr lang="fr-FR" sz="1700" dirty="0" err="1">
                <a:latin typeface="Century Gothic"/>
                <a:ea typeface="+mn-lt"/>
                <a:cs typeface="+mn-lt"/>
              </a:rPr>
              <a:t>lié·es</a:t>
            </a:r>
            <a:r>
              <a:rPr lang="fr-FR" sz="1700" dirty="0">
                <a:latin typeface="Century Gothic"/>
                <a:ea typeface="+mn-lt"/>
                <a:cs typeface="+mn-lt"/>
              </a:rPr>
              <a:t> au territoire ;</a:t>
            </a:r>
          </a:p>
          <a:p>
            <a:pPr marL="755650" lvl="1" indent="-251460">
              <a:lnSpc>
                <a:spcPct val="100000"/>
              </a:lnSpc>
              <a:spcBef>
                <a:spcPts val="0"/>
              </a:spcBef>
            </a:pPr>
            <a:r>
              <a:rPr lang="fr-FR" sz="1700" dirty="0">
                <a:latin typeface="Century Gothic"/>
                <a:cs typeface="Calibri" panose="020F0502020204030204"/>
              </a:rPr>
              <a:t>La</a:t>
            </a:r>
            <a:r>
              <a:rPr lang="fr-FR" sz="1700" dirty="0">
                <a:latin typeface="Century Gothic"/>
                <a:ea typeface="+mn-lt"/>
                <a:cs typeface="+mn-lt"/>
              </a:rPr>
              <a:t> collection départementale d’art contemporain conserve plus de 2 500 œuvres d’artistes </a:t>
            </a:r>
            <a:r>
              <a:rPr lang="fr-FR" sz="1700" dirty="0" err="1">
                <a:latin typeface="Century Gothic"/>
                <a:ea typeface="+mn-lt"/>
                <a:cs typeface="+mn-lt"/>
              </a:rPr>
              <a:t>français·es</a:t>
            </a:r>
            <a:r>
              <a:rPr lang="fr-FR" sz="1700" dirty="0">
                <a:latin typeface="Century Gothic"/>
                <a:ea typeface="+mn-lt"/>
                <a:cs typeface="+mn-lt"/>
              </a:rPr>
              <a:t> et </a:t>
            </a:r>
            <a:r>
              <a:rPr lang="fr-FR" sz="1700" dirty="0" err="1">
                <a:latin typeface="Century Gothic"/>
                <a:ea typeface="+mn-lt"/>
                <a:cs typeface="+mn-lt"/>
              </a:rPr>
              <a:t>étrangers·es</a:t>
            </a:r>
            <a:r>
              <a:rPr lang="fr-FR" sz="1700" dirty="0">
                <a:latin typeface="Century Gothic"/>
                <a:ea typeface="+mn-lt"/>
                <a:cs typeface="+mn-lt"/>
              </a:rPr>
              <a:t>. Elle est diffusée en priorité sur le territoire via des dispositifs participatifs et partenariaux pour aller à la rencontre des personnes qui vivent, travaillent, se déplacent en Seine-Saint-Denis.</a:t>
            </a:r>
            <a:endParaRPr lang="fr-FR" sz="500" dirty="0">
              <a:latin typeface="Century Gothic" panose="020B0502020202020204" pitchFamily="34" charset="0"/>
            </a:endParaRPr>
          </a:p>
          <a:p>
            <a:pPr marL="0" indent="0">
              <a:lnSpc>
                <a:spcPct val="100000"/>
              </a:lnSpc>
              <a:spcBef>
                <a:spcPts val="0"/>
              </a:spcBef>
              <a:buNone/>
            </a:pPr>
            <a:endParaRPr lang="fr-FR" sz="500" dirty="0">
              <a:solidFill>
                <a:srgbClr val="000000"/>
              </a:solidFill>
              <a:latin typeface="Century Gothic" panose="020B0502020202020204" pitchFamily="34" charset="0"/>
              <a:cs typeface="Calibri"/>
            </a:endParaRPr>
          </a:p>
          <a:p>
            <a:pPr marL="251460" indent="-251460"/>
            <a:r>
              <a:rPr lang="fr-FR" sz="1700" b="1" dirty="0">
                <a:solidFill>
                  <a:srgbClr val="BC2749"/>
                </a:solidFill>
                <a:latin typeface="Century Gothic"/>
              </a:rPr>
              <a:t>Public et structures éligibles </a:t>
            </a:r>
            <a:endParaRPr lang="fr-FR" sz="1700" b="1" dirty="0">
              <a:solidFill>
                <a:srgbClr val="BC2749"/>
              </a:solidFill>
              <a:latin typeface="Century Gothic" panose="020B0502020202020204" pitchFamily="34" charset="0"/>
            </a:endParaRPr>
          </a:p>
          <a:p>
            <a:pPr marL="755650" lvl="1" indent="-251460">
              <a:lnSpc>
                <a:spcPct val="100000"/>
              </a:lnSpc>
              <a:spcBef>
                <a:spcPts val="0"/>
              </a:spcBef>
            </a:pPr>
            <a:r>
              <a:rPr lang="fr-FR" sz="1700" dirty="0">
                <a:latin typeface="Century Gothic"/>
                <a:cs typeface="Calibri"/>
              </a:rPr>
              <a:t>Artistes</a:t>
            </a:r>
            <a:r>
              <a:rPr lang="fr-FR" sz="1700" dirty="0">
                <a:latin typeface="Century Gothic"/>
                <a:ea typeface="+mn-lt"/>
                <a:cs typeface="+mn-lt"/>
              </a:rPr>
              <a:t> </a:t>
            </a:r>
            <a:r>
              <a:rPr lang="fr-FR" sz="1700" dirty="0" err="1">
                <a:latin typeface="Century Gothic"/>
                <a:ea typeface="+mn-lt"/>
                <a:cs typeface="+mn-lt"/>
              </a:rPr>
              <a:t>inscrit·es</a:t>
            </a:r>
            <a:r>
              <a:rPr lang="fr-FR" sz="1700" dirty="0">
                <a:latin typeface="Century Gothic"/>
                <a:ea typeface="+mn-lt"/>
                <a:cs typeface="+mn-lt"/>
              </a:rPr>
              <a:t> dans un parcours artistique professionnel justifiant d’un ancrage sur le territoire de la Seine-Saint-Denis ;</a:t>
            </a:r>
            <a:endParaRPr lang="fr-FR" sz="1700" dirty="0">
              <a:latin typeface="Century Gothic" panose="020B0502020202020204" pitchFamily="34" charset="0"/>
            </a:endParaRPr>
          </a:p>
          <a:p>
            <a:pPr marL="755650" lvl="1" indent="-251460">
              <a:lnSpc>
                <a:spcPct val="100000"/>
              </a:lnSpc>
              <a:spcBef>
                <a:spcPts val="0"/>
              </a:spcBef>
            </a:pPr>
            <a:r>
              <a:rPr lang="fr-FR" sz="1700" dirty="0">
                <a:latin typeface="Century Gothic"/>
                <a:cs typeface="Calibri"/>
              </a:rPr>
              <a:t>Les</a:t>
            </a:r>
            <a:r>
              <a:rPr lang="fr-FR" sz="1700" dirty="0">
                <a:latin typeface="Century Gothic"/>
                <a:ea typeface="+mn-lt"/>
                <a:cs typeface="+mn-lt"/>
              </a:rPr>
              <a:t> artistes </a:t>
            </a:r>
            <a:r>
              <a:rPr lang="fr-FR" sz="1700" dirty="0" err="1">
                <a:latin typeface="Century Gothic"/>
                <a:ea typeface="+mn-lt"/>
                <a:cs typeface="+mn-lt"/>
              </a:rPr>
              <a:t>représenté·es</a:t>
            </a:r>
            <a:r>
              <a:rPr lang="fr-FR" sz="1700" dirty="0">
                <a:latin typeface="Century Gothic"/>
                <a:ea typeface="+mn-lt"/>
                <a:cs typeface="+mn-lt"/>
              </a:rPr>
              <a:t> par une galerie doivent confier le dépôt de leur candidature à leur galerie (3 dossiers max par galeries). </a:t>
            </a:r>
            <a:endParaRPr lang="fr-FR" sz="1700" dirty="0">
              <a:latin typeface="Century Gothic"/>
            </a:endParaRPr>
          </a:p>
          <a:p>
            <a:pPr marL="755650" lvl="1" indent="-251460">
              <a:lnSpc>
                <a:spcPct val="100000"/>
              </a:lnSpc>
              <a:spcBef>
                <a:spcPts val="0"/>
              </a:spcBef>
            </a:pPr>
            <a:endParaRPr lang="fr-FR" sz="800" dirty="0">
              <a:solidFill>
                <a:srgbClr val="000000"/>
              </a:solidFill>
              <a:latin typeface="Century Gothic"/>
              <a:ea typeface="Calibri"/>
              <a:cs typeface="Calibri"/>
            </a:endParaRPr>
          </a:p>
          <a:p>
            <a:pPr marL="251460" indent="-251460">
              <a:lnSpc>
                <a:spcPct val="100000"/>
              </a:lnSpc>
              <a:spcBef>
                <a:spcPts val="0"/>
              </a:spcBef>
            </a:pPr>
            <a:r>
              <a:rPr lang="fr-FR" sz="1700" b="1" dirty="0">
                <a:solidFill>
                  <a:srgbClr val="BC2749"/>
                </a:solidFill>
                <a:latin typeface="Century Gothic"/>
              </a:rPr>
              <a:t>Modalités</a:t>
            </a:r>
            <a:endParaRPr lang="en-US" sz="1700" dirty="0">
              <a:solidFill>
                <a:srgbClr val="BC2749"/>
              </a:solidFill>
              <a:latin typeface="Century Gothic"/>
            </a:endParaRPr>
          </a:p>
          <a:p>
            <a:pPr marL="755650" lvl="1" indent="-251460"/>
            <a:r>
              <a:rPr lang="fr-FR" sz="1700" dirty="0">
                <a:solidFill>
                  <a:srgbClr val="000000"/>
                </a:solidFill>
                <a:latin typeface="Century Gothic"/>
                <a:cs typeface="Calibri"/>
              </a:rPr>
              <a:t>Le</a:t>
            </a:r>
            <a:r>
              <a:rPr lang="fr-FR" sz="1700" dirty="0">
                <a:solidFill>
                  <a:srgbClr val="000000"/>
                </a:solidFill>
                <a:latin typeface="Century Gothic"/>
                <a:ea typeface="+mn-lt"/>
                <a:cs typeface="+mn-lt"/>
              </a:rPr>
              <a:t> prix par œuvre proposée ne devra pas dépasser 7 000,00 € TTC ;</a:t>
            </a:r>
            <a:endParaRPr lang="en-US" dirty="0">
              <a:latin typeface="Century Gothic"/>
            </a:endParaRPr>
          </a:p>
          <a:p>
            <a:pPr marL="755650" lvl="1" indent="-251460"/>
            <a:r>
              <a:rPr lang="fr-FR" sz="1700" u="sng" dirty="0">
                <a:latin typeface="Century Gothic"/>
                <a:cs typeface="Calibri"/>
              </a:rPr>
              <a:t>La</a:t>
            </a:r>
            <a:r>
              <a:rPr lang="fr-FR" sz="1700" u="sng" dirty="0">
                <a:latin typeface="Century Gothic"/>
                <a:ea typeface="+mn-lt"/>
                <a:cs typeface="+mn-lt"/>
              </a:rPr>
              <a:t> fiche technique de proposition et la fiche de renseignements sont disponibles en annexe n°1.</a:t>
            </a:r>
            <a:endParaRPr lang="fr-FR" sz="1700" u="sng" dirty="0">
              <a:latin typeface="Century Gothic"/>
              <a:cs typeface="Calibri"/>
            </a:endParaRPr>
          </a:p>
          <a:p>
            <a:pPr marL="251460" indent="-251460"/>
            <a:r>
              <a:rPr lang="fr-FR" sz="1700" b="1" dirty="0">
                <a:solidFill>
                  <a:srgbClr val="BC2749"/>
                </a:solidFill>
                <a:latin typeface="Century Gothic"/>
                <a:cs typeface="Calibri"/>
              </a:rPr>
              <a:t>Pour renseignement ou candidature :</a:t>
            </a:r>
            <a:r>
              <a:rPr lang="fr-FR" sz="1700" b="1" dirty="0">
                <a:solidFill>
                  <a:srgbClr val="0070C0"/>
                </a:solidFill>
                <a:latin typeface="Century Gothic"/>
                <a:cs typeface="Calibri"/>
              </a:rPr>
              <a:t> </a:t>
            </a:r>
            <a:r>
              <a:rPr lang="fr-FR" sz="1700" dirty="0">
                <a:solidFill>
                  <a:srgbClr val="0070C0"/>
                </a:solidFill>
                <a:latin typeface="Century Gothic"/>
                <a:cs typeface="Calibri"/>
                <a:hlinkClick r:id="rId2">
                  <a:extLst>
                    <a:ext uri="{A12FA001-AC4F-418D-AE19-62706E023703}">
                      <ahyp:hlinkClr xmlns:ahyp="http://schemas.microsoft.com/office/drawing/2018/hyperlinkcolor" val="tx"/>
                    </a:ext>
                  </a:extLst>
                </a:hlinkClick>
              </a:rPr>
              <a:t>collection@seinesaintdenis.fr</a:t>
            </a:r>
            <a:r>
              <a:rPr lang="fr-FR" sz="1700" dirty="0">
                <a:solidFill>
                  <a:srgbClr val="0070C0"/>
                </a:solidFill>
                <a:latin typeface="Century Gothic"/>
                <a:cs typeface="Calibri"/>
              </a:rPr>
              <a:t> </a:t>
            </a:r>
            <a:endParaRPr lang="fr-FR" sz="1700" b="1" dirty="0">
              <a:solidFill>
                <a:srgbClr val="0070C0"/>
              </a:solidFill>
              <a:latin typeface="Century Gothic"/>
              <a:cs typeface="Calibri"/>
            </a:endParaRPr>
          </a:p>
          <a:p>
            <a:pPr marL="251460" indent="-251460"/>
            <a:r>
              <a:rPr lang="fr-FR" sz="1700" dirty="0">
                <a:solidFill>
                  <a:srgbClr val="0070C0"/>
                </a:solidFill>
                <a:latin typeface="Century Gothic"/>
                <a:cs typeface="Calibri"/>
              </a:rPr>
              <a:t>Webinaire demain 11h – 12h30 </a:t>
            </a:r>
            <a:r>
              <a:rPr lang="fr-FR" sz="1000" dirty="0">
                <a:solidFill>
                  <a:srgbClr val="0070C0"/>
                </a:solidFill>
                <a:latin typeface="Century Gothic"/>
                <a:cs typeface="Calibri"/>
              </a:rPr>
              <a:t>: https://teams.microsoft.com/l/meetup-join/19%3ameeting_MmI0NmE5NTktYTdmZi00MDE4LTllYTgtZjBjMmE0NGM0Mjgy%40thread.v2/0?context=%7b%22Tid%22%3a%2213578e9b-93f3-46f6-9407-d490ee3c0eec%22%2c%22Oid%22%3a%229b210dcb-160d-4add-ad66-3b5ef248c564%22%7d</a:t>
            </a:r>
          </a:p>
          <a:p>
            <a:pPr marL="755650" lvl="1" indent="-251460">
              <a:lnSpc>
                <a:spcPct val="100000"/>
              </a:lnSpc>
              <a:spcBef>
                <a:spcPts val="0"/>
              </a:spcBef>
            </a:pPr>
            <a:endParaRPr lang="fr-FR" sz="1700" dirty="0">
              <a:latin typeface="Century Gothic"/>
              <a:cs typeface="Calibri"/>
            </a:endParaRPr>
          </a:p>
        </p:txBody>
      </p:sp>
    </p:spTree>
    <p:extLst>
      <p:ext uri="{BB962C8B-B14F-4D97-AF65-F5344CB8AC3E}">
        <p14:creationId xmlns:p14="http://schemas.microsoft.com/office/powerpoint/2010/main" val="1172868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83E12-C54C-4BD2-F6AD-F7EDC1C66364}"/>
            </a:ext>
          </a:extLst>
        </p:cNvPr>
        <p:cNvGrpSpPr/>
        <p:nvPr/>
      </p:nvGrpSpPr>
      <p:grpSpPr>
        <a:xfrm>
          <a:off x="0" y="0"/>
          <a:ext cx="0" cy="0"/>
          <a:chOff x="0" y="0"/>
          <a:chExt cx="0" cy="0"/>
        </a:xfrm>
      </p:grpSpPr>
      <p:sp>
        <p:nvSpPr>
          <p:cNvPr id="9" name="Titre 1">
            <a:extLst>
              <a:ext uri="{FF2B5EF4-FFF2-40B4-BE49-F238E27FC236}">
                <a16:creationId xmlns:a16="http://schemas.microsoft.com/office/drawing/2014/main" id="{FC5F1F5E-89AB-4A35-FEC0-888ACC80D77C}"/>
              </a:ext>
            </a:extLst>
          </p:cNvPr>
          <p:cNvSpPr>
            <a:spLocks noGrp="1"/>
          </p:cNvSpPr>
          <p:nvPr>
            <p:ph type="title"/>
          </p:nvPr>
        </p:nvSpPr>
        <p:spPr>
          <a:xfrm>
            <a:off x="2614159" y="98655"/>
            <a:ext cx="7572078" cy="879588"/>
          </a:xfrm>
        </p:spPr>
        <p:txBody>
          <a:bodyPr>
            <a:noAutofit/>
          </a:bodyPr>
          <a:lstStyle/>
          <a:p>
            <a:br>
              <a:rPr lang="fr-FR" b="1"/>
            </a:br>
            <a:r>
              <a:rPr lang="fr-FR" sz="2300" b="1">
                <a:solidFill>
                  <a:srgbClr val="BC2749"/>
                </a:solidFill>
                <a:latin typeface="Century Gothic"/>
              </a:rPr>
              <a:t>Annexe 2 : Liste du foncier départemental disponible (page 84 du règlement)</a:t>
            </a:r>
            <a:br>
              <a:rPr lang="fr-FR"/>
            </a:br>
            <a:endParaRPr lang="fr-FR" sz="2300" b="1">
              <a:solidFill>
                <a:srgbClr val="C00000"/>
              </a:solidFill>
              <a:latin typeface="Century Gothic" panose="020B0502020202020204" pitchFamily="34" charset="0"/>
            </a:endParaRPr>
          </a:p>
        </p:txBody>
      </p:sp>
      <p:sp>
        <p:nvSpPr>
          <p:cNvPr id="3" name="Espace réservé du numéro de diapositive 2">
            <a:extLst>
              <a:ext uri="{FF2B5EF4-FFF2-40B4-BE49-F238E27FC236}">
                <a16:creationId xmlns:a16="http://schemas.microsoft.com/office/drawing/2014/main" id="{626BA9B5-6FE0-7E5A-A079-CA28B08DD4EF}"/>
              </a:ext>
            </a:extLst>
          </p:cNvPr>
          <p:cNvSpPr>
            <a:spLocks noGrp="1"/>
          </p:cNvSpPr>
          <p:nvPr>
            <p:ph type="sldNum" sz="quarter" idx="12"/>
          </p:nvPr>
        </p:nvSpPr>
        <p:spPr/>
        <p:txBody>
          <a:bodyPr/>
          <a:lstStyle/>
          <a:p>
            <a:fld id="{72965CF1-8691-4770-B17C-6C26B4CDE35F}" type="slidenum">
              <a:rPr lang="fr-FR" smtClean="0"/>
              <a:t>22</a:t>
            </a:fld>
            <a:endParaRPr lang="fr-FR"/>
          </a:p>
        </p:txBody>
      </p:sp>
      <p:sp>
        <p:nvSpPr>
          <p:cNvPr id="2" name="Espace réservé du contenu 1">
            <a:extLst>
              <a:ext uri="{FF2B5EF4-FFF2-40B4-BE49-F238E27FC236}">
                <a16:creationId xmlns:a16="http://schemas.microsoft.com/office/drawing/2014/main" id="{D91B3DC5-BD37-F29D-9028-ACF1B03DF038}"/>
              </a:ext>
            </a:extLst>
          </p:cNvPr>
          <p:cNvSpPr>
            <a:spLocks noGrp="1"/>
          </p:cNvSpPr>
          <p:nvPr>
            <p:ph idx="1"/>
          </p:nvPr>
        </p:nvSpPr>
        <p:spPr>
          <a:xfrm>
            <a:off x="152400" y="1175385"/>
            <a:ext cx="10033837" cy="6034461"/>
          </a:xfrm>
        </p:spPr>
        <p:txBody>
          <a:bodyPr vert="horz" lIns="91440" tIns="45720" rIns="91440" bIns="45720" rtlCol="0" anchor="t">
            <a:noAutofit/>
          </a:bodyPr>
          <a:lstStyle/>
          <a:p>
            <a:pPr marL="251460" indent="-251460">
              <a:lnSpc>
                <a:spcPct val="100000"/>
              </a:lnSpc>
              <a:spcBef>
                <a:spcPts val="0"/>
              </a:spcBef>
            </a:pPr>
            <a:r>
              <a:rPr lang="fr-FR" sz="1700" b="1">
                <a:solidFill>
                  <a:srgbClr val="BC2749"/>
                </a:solidFill>
                <a:latin typeface="Century Gothic"/>
              </a:rPr>
              <a:t>Thématique 3 : Transition écologique </a:t>
            </a:r>
            <a:endParaRPr lang="fr-FR" sz="1700" b="1">
              <a:solidFill>
                <a:srgbClr val="000000"/>
              </a:solidFill>
              <a:latin typeface="Century Gothic"/>
              <a:cs typeface="Calibri" panose="020F0502020204030204"/>
            </a:endParaRPr>
          </a:p>
          <a:p>
            <a:pPr marL="251460" indent="-251460">
              <a:lnSpc>
                <a:spcPct val="100000"/>
              </a:lnSpc>
              <a:spcBef>
                <a:spcPts val="0"/>
              </a:spcBef>
            </a:pPr>
            <a:endParaRPr lang="fr-FR" sz="1700" b="1">
              <a:solidFill>
                <a:srgbClr val="BC2749"/>
              </a:solidFill>
              <a:latin typeface="Century Gothic"/>
            </a:endParaRPr>
          </a:p>
          <a:p>
            <a:pPr marL="251460" indent="-251460">
              <a:lnSpc>
                <a:spcPct val="100000"/>
              </a:lnSpc>
              <a:spcBef>
                <a:spcPts val="0"/>
              </a:spcBef>
            </a:pPr>
            <a:r>
              <a:rPr lang="fr-FR" sz="1700" b="1">
                <a:solidFill>
                  <a:srgbClr val="BC2749"/>
                </a:solidFill>
                <a:latin typeface="Century Gothic"/>
              </a:rPr>
              <a:t>Objectif : </a:t>
            </a:r>
            <a:r>
              <a:rPr lang="fr-FR" sz="1700">
                <a:latin typeface="Century Gothic"/>
              </a:rPr>
              <a:t>Mise à disposition de terrains pour réaliser des projets.</a:t>
            </a:r>
          </a:p>
          <a:p>
            <a:pPr marL="251460" indent="-251460">
              <a:lnSpc>
                <a:spcPct val="100000"/>
              </a:lnSpc>
              <a:spcBef>
                <a:spcPts val="0"/>
              </a:spcBef>
            </a:pPr>
            <a:endParaRPr lang="fr-FR" sz="1700">
              <a:solidFill>
                <a:srgbClr val="000000"/>
              </a:solidFill>
              <a:latin typeface="Century Gothic"/>
            </a:endParaRPr>
          </a:p>
          <a:p>
            <a:pPr marL="251460" indent="-251460">
              <a:lnSpc>
                <a:spcPct val="100000"/>
              </a:lnSpc>
              <a:spcBef>
                <a:spcPts val="0"/>
              </a:spcBef>
            </a:pPr>
            <a:r>
              <a:rPr lang="fr-FR" sz="1700" b="1">
                <a:solidFill>
                  <a:srgbClr val="BC2749"/>
                </a:solidFill>
                <a:latin typeface="Century Gothic"/>
              </a:rPr>
              <a:t>Contexte</a:t>
            </a:r>
            <a:endParaRPr lang="fr-FR" sz="1700" b="1">
              <a:solidFill>
                <a:srgbClr val="000000"/>
              </a:solidFill>
              <a:latin typeface="Century Gothic"/>
            </a:endParaRPr>
          </a:p>
          <a:p>
            <a:pPr marL="755650" lvl="1" indent="-251460">
              <a:lnSpc>
                <a:spcPct val="100000"/>
              </a:lnSpc>
              <a:spcBef>
                <a:spcPts val="0"/>
              </a:spcBef>
            </a:pPr>
            <a:r>
              <a:rPr lang="fr-FR" sz="1700">
                <a:solidFill>
                  <a:srgbClr val="000000"/>
                </a:solidFill>
                <a:latin typeface="Century Gothic"/>
              </a:rPr>
              <a:t>Le</a:t>
            </a:r>
            <a:r>
              <a:rPr lang="fr-FR" sz="1700">
                <a:latin typeface="Century Gothic"/>
              </a:rPr>
              <a:t> Département de la Seine Saint Denis dispose de plusieurs petites emprises foncières listées en annexe n°2 qui peuvent faire l'objet d'une mise à disposition ;</a:t>
            </a:r>
            <a:endParaRPr lang="fr-FR" sz="1700">
              <a:latin typeface="Century Gothic"/>
              <a:cs typeface="Calibri"/>
            </a:endParaRPr>
          </a:p>
          <a:p>
            <a:pPr marL="755650" lvl="1" indent="-251460">
              <a:lnSpc>
                <a:spcPct val="100000"/>
              </a:lnSpc>
              <a:spcBef>
                <a:spcPts val="0"/>
              </a:spcBef>
            </a:pPr>
            <a:r>
              <a:rPr lang="fr-FR" sz="1700">
                <a:latin typeface="Century Gothic"/>
                <a:cs typeface="Calibri"/>
              </a:rPr>
              <a:t>Principalement</a:t>
            </a:r>
            <a:r>
              <a:rPr lang="fr-FR" sz="1700">
                <a:solidFill>
                  <a:srgbClr val="000000"/>
                </a:solidFill>
                <a:latin typeface="Century Gothic"/>
                <a:ea typeface="+mn-lt"/>
                <a:cs typeface="+mn-lt"/>
              </a:rPr>
              <a:t> de petites unités foncières en friche, mises à disposition en l'état ;</a:t>
            </a:r>
            <a:endParaRPr lang="fr-FR"/>
          </a:p>
          <a:p>
            <a:pPr marL="755650" lvl="1" indent="-251460">
              <a:lnSpc>
                <a:spcPct val="100000"/>
              </a:lnSpc>
              <a:spcBef>
                <a:spcPts val="0"/>
              </a:spcBef>
            </a:pPr>
            <a:r>
              <a:rPr lang="fr-FR" sz="1700">
                <a:solidFill>
                  <a:srgbClr val="000000"/>
                </a:solidFill>
                <a:latin typeface="Century Gothic"/>
                <a:cs typeface="Calibri" panose="020F0502020204030204"/>
              </a:rPr>
              <a:t>Conventionnement entre le Département et la structure pour une année renouvelable (Disposition pour 1 euro symbolique) ;</a:t>
            </a:r>
          </a:p>
          <a:p>
            <a:pPr marL="755650" lvl="1" indent="-251460">
              <a:lnSpc>
                <a:spcPct val="100000"/>
              </a:lnSpc>
              <a:spcBef>
                <a:spcPts val="0"/>
              </a:spcBef>
            </a:pPr>
            <a:endParaRPr lang="fr-FR" sz="1700">
              <a:solidFill>
                <a:srgbClr val="000000"/>
              </a:solidFill>
              <a:latin typeface="Century Gothic"/>
              <a:cs typeface="Calibri" panose="020F0502020204030204"/>
            </a:endParaRPr>
          </a:p>
          <a:p>
            <a:pPr marL="251460" indent="-251460">
              <a:lnSpc>
                <a:spcPct val="100000"/>
              </a:lnSpc>
              <a:spcBef>
                <a:spcPts val="0"/>
              </a:spcBef>
            </a:pPr>
            <a:r>
              <a:rPr lang="fr-FR" sz="1700" b="1">
                <a:solidFill>
                  <a:srgbClr val="C00000"/>
                </a:solidFill>
                <a:latin typeface="Century Gothic"/>
                <a:cs typeface="Calibri"/>
              </a:rPr>
              <a:t>Points d'alertes</a:t>
            </a:r>
            <a:endParaRPr lang="fr-FR" sz="1700">
              <a:latin typeface="Century Gothic"/>
              <a:ea typeface="+mn-lt"/>
              <a:cs typeface="+mn-lt"/>
            </a:endParaRPr>
          </a:p>
          <a:p>
            <a:pPr marL="755650" lvl="1" indent="-251460">
              <a:lnSpc>
                <a:spcPct val="100000"/>
              </a:lnSpc>
              <a:spcBef>
                <a:spcPts val="0"/>
              </a:spcBef>
            </a:pPr>
            <a:r>
              <a:rPr lang="fr-FR" sz="1700">
                <a:latin typeface="Century Gothic"/>
              </a:rPr>
              <a:t>Il est fortement conseillé aux candidats de se rendre sur site de manière à se faire une idée du quartier et de l'environnement immédiat (toutes les parcelles sont clôturées mais visibles depuis l'espace public) ;</a:t>
            </a:r>
            <a:endParaRPr lang="fr-FR" sz="1700">
              <a:latin typeface="Century Gothic" panose="020B0502020202020204" pitchFamily="34" charset="0"/>
            </a:endParaRPr>
          </a:p>
          <a:p>
            <a:pPr marL="755650" lvl="1" indent="-251460">
              <a:lnSpc>
                <a:spcPct val="100000"/>
              </a:lnSpc>
              <a:spcBef>
                <a:spcPts val="0"/>
              </a:spcBef>
            </a:pPr>
            <a:r>
              <a:rPr lang="fr-FR" sz="1700">
                <a:latin typeface="Century Gothic"/>
              </a:rPr>
              <a:t>Terrains non viabilisés : les besoins en matière de fluides (eau, électricité,...) doivent être pensés par les candidats et sont à sa charge. </a:t>
            </a:r>
            <a:endParaRPr lang="fr-FR" sz="1700">
              <a:latin typeface="Century Gothic" panose="020B0502020202020204" pitchFamily="34" charset="0"/>
            </a:endParaRPr>
          </a:p>
          <a:p>
            <a:pPr marL="755650" lvl="1" indent="-251460">
              <a:lnSpc>
                <a:spcPct val="100000"/>
              </a:lnSpc>
              <a:spcBef>
                <a:spcPts val="0"/>
              </a:spcBef>
            </a:pPr>
            <a:endParaRPr lang="fr-FR" sz="1700">
              <a:latin typeface="Century Gothic" panose="020B0502020202020204" pitchFamily="34" charset="0"/>
            </a:endParaRPr>
          </a:p>
          <a:p>
            <a:pPr marL="755650" lvl="1" indent="-251460">
              <a:lnSpc>
                <a:spcPct val="100000"/>
              </a:lnSpc>
              <a:spcBef>
                <a:spcPts val="0"/>
              </a:spcBef>
            </a:pPr>
            <a:endParaRPr lang="fr-FR" sz="500">
              <a:solidFill>
                <a:srgbClr val="000000"/>
              </a:solidFill>
              <a:latin typeface="Century Gothic" panose="020B0502020202020204" pitchFamily="34" charset="0"/>
            </a:endParaRPr>
          </a:p>
          <a:p>
            <a:pPr marL="0" indent="0">
              <a:lnSpc>
                <a:spcPct val="100000"/>
              </a:lnSpc>
              <a:spcBef>
                <a:spcPts val="0"/>
              </a:spcBef>
              <a:buNone/>
            </a:pPr>
            <a:endParaRPr lang="fr-FR" sz="500">
              <a:solidFill>
                <a:srgbClr val="000000"/>
              </a:solidFill>
              <a:latin typeface="Century Gothic" panose="020B0502020202020204" pitchFamily="34" charset="0"/>
            </a:endParaRPr>
          </a:p>
          <a:p>
            <a:pPr marL="0" indent="0">
              <a:lnSpc>
                <a:spcPct val="100000"/>
              </a:lnSpc>
              <a:spcBef>
                <a:spcPts val="0"/>
              </a:spcBef>
              <a:buNone/>
            </a:pPr>
            <a:endParaRPr lang="fr-FR" sz="1700">
              <a:latin typeface="Century Gothic"/>
            </a:endParaRPr>
          </a:p>
        </p:txBody>
      </p:sp>
      <p:pic>
        <p:nvPicPr>
          <p:cNvPr id="5" name="Image 4">
            <a:extLst>
              <a:ext uri="{FF2B5EF4-FFF2-40B4-BE49-F238E27FC236}">
                <a16:creationId xmlns:a16="http://schemas.microsoft.com/office/drawing/2014/main" id="{ADF99514-D078-BB16-9C08-280FCE0E2DD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718" t="18807" r="19051" b="22660"/>
          <a:stretch/>
        </p:blipFill>
        <p:spPr>
          <a:xfrm>
            <a:off x="361961" y="6196696"/>
            <a:ext cx="491966" cy="408777"/>
          </a:xfrm>
          <a:prstGeom prst="rect">
            <a:avLst/>
          </a:prstGeom>
        </p:spPr>
      </p:pic>
      <p:sp>
        <p:nvSpPr>
          <p:cNvPr id="7" name="ZoneTexte 6">
            <a:extLst>
              <a:ext uri="{FF2B5EF4-FFF2-40B4-BE49-F238E27FC236}">
                <a16:creationId xmlns:a16="http://schemas.microsoft.com/office/drawing/2014/main" id="{177F40BA-54D4-CB27-EC29-29B618BAF0E0}"/>
              </a:ext>
            </a:extLst>
          </p:cNvPr>
          <p:cNvSpPr txBox="1"/>
          <p:nvPr/>
        </p:nvSpPr>
        <p:spPr>
          <a:xfrm>
            <a:off x="944391" y="5886781"/>
            <a:ext cx="9252902" cy="1015663"/>
          </a:xfrm>
          <a:prstGeom prst="rect">
            <a:avLst/>
          </a:prstGeom>
          <a:noFill/>
        </p:spPr>
        <p:txBody>
          <a:bodyPr wrap="square" lIns="91440" tIns="45720" rIns="91440" bIns="45720" rtlCol="0" anchor="t">
            <a:spAutoFit/>
          </a:bodyPr>
          <a:lstStyle/>
          <a:p>
            <a:pPr algn="just"/>
            <a:r>
              <a:rPr lang="fr-FR" sz="2000" b="1">
                <a:solidFill>
                  <a:srgbClr val="BC2749"/>
                </a:solidFill>
                <a:latin typeface="Calibri"/>
                <a:cs typeface="Calibri"/>
              </a:rPr>
              <a:t>Si l’une de ces parcelles a capté votre attention, </a:t>
            </a:r>
            <a:r>
              <a:rPr lang="fr-FR" sz="2000" b="1" u="sng">
                <a:solidFill>
                  <a:srgbClr val="BC2749"/>
                </a:solidFill>
                <a:latin typeface="Calibri"/>
                <a:cs typeface="Calibri"/>
              </a:rPr>
              <a:t>il vous suffira de mentionner explicitement votre intérêt pour ce terrain et de le justifier dans le cœur de votre projet</a:t>
            </a:r>
            <a:r>
              <a:rPr lang="fr-FR" sz="2000" b="1">
                <a:solidFill>
                  <a:srgbClr val="BC2749"/>
                </a:solidFill>
                <a:latin typeface="Calibri"/>
                <a:cs typeface="Calibri"/>
              </a:rPr>
              <a:t>. </a:t>
            </a:r>
            <a:endParaRPr lang="fr-FR">
              <a:ea typeface="Calibri"/>
              <a:cs typeface="Calibri" panose="020F0502020204030204"/>
            </a:endParaRPr>
          </a:p>
        </p:txBody>
      </p:sp>
    </p:spTree>
    <p:extLst>
      <p:ext uri="{BB962C8B-B14F-4D97-AF65-F5344CB8AC3E}">
        <p14:creationId xmlns:p14="http://schemas.microsoft.com/office/powerpoint/2010/main" val="582709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717708" y="2047857"/>
            <a:ext cx="9003983" cy="1135013"/>
          </a:xfrm>
        </p:spPr>
        <p:txBody>
          <a:bodyPr>
            <a:normAutofit/>
          </a:bodyPr>
          <a:lstStyle/>
          <a:p>
            <a:pPr algn="ctr"/>
            <a:r>
              <a:rPr lang="fr-FR" sz="3000" b="1">
                <a:solidFill>
                  <a:srgbClr val="BC2749"/>
                </a:solidFill>
                <a:latin typeface="Century Gothic" panose="020B0502020202020204" pitchFamily="34" charset="0"/>
              </a:rPr>
              <a:t>Le formulaire en ligne pour candidater : démonstration </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23</a:t>
            </a:fld>
            <a:endParaRPr lang="fr-FR"/>
          </a:p>
        </p:txBody>
      </p:sp>
      <p:pic>
        <p:nvPicPr>
          <p:cNvPr id="7" name="Image 6"/>
          <p:cNvPicPr>
            <a:picLocks noChangeAspect="1"/>
          </p:cNvPicPr>
          <p:nvPr/>
        </p:nvPicPr>
        <p:blipFill rotWithShape="1">
          <a:blip r:embed="rId2" cstate="print">
            <a:extLst>
              <a:ext uri="{28A0092B-C50C-407E-A947-70E740481C1C}">
                <a14:useLocalDpi xmlns:a14="http://schemas.microsoft.com/office/drawing/2010/main" val="0"/>
              </a:ext>
            </a:extLst>
          </a:blip>
          <a:srcRect l="14041" t="13107" r="4747" b="6892"/>
          <a:stretch/>
        </p:blipFill>
        <p:spPr>
          <a:xfrm>
            <a:off x="4472958" y="4090115"/>
            <a:ext cx="1537439" cy="1514493"/>
          </a:xfrm>
          <a:prstGeom prst="rect">
            <a:avLst/>
          </a:prstGeom>
        </p:spPr>
      </p:pic>
    </p:spTree>
    <p:extLst>
      <p:ext uri="{BB962C8B-B14F-4D97-AF65-F5344CB8AC3E}">
        <p14:creationId xmlns:p14="http://schemas.microsoft.com/office/powerpoint/2010/main" val="7139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495550" y="208426"/>
            <a:ext cx="7534275" cy="691488"/>
          </a:xfrm>
        </p:spPr>
        <p:txBody>
          <a:bodyPr>
            <a:normAutofit/>
          </a:bodyPr>
          <a:lstStyle/>
          <a:p>
            <a:r>
              <a:rPr lang="fr-FR" sz="2300" b="1">
                <a:solidFill>
                  <a:srgbClr val="BC2749"/>
                </a:solidFill>
              </a:rPr>
              <a:t>Les étapes à renseigner sur la plateforme </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24</a:t>
            </a:fld>
            <a:endParaRPr lang="fr-FR"/>
          </a:p>
        </p:txBody>
      </p:sp>
      <p:sp>
        <p:nvSpPr>
          <p:cNvPr id="8" name="ZoneTexte 7">
            <a:extLst>
              <a:ext uri="{FF2B5EF4-FFF2-40B4-BE49-F238E27FC236}">
                <a16:creationId xmlns:a16="http://schemas.microsoft.com/office/drawing/2014/main" id="{26BE1440-5C7D-9C44-B763-1356611EDBDA}"/>
              </a:ext>
            </a:extLst>
          </p:cNvPr>
          <p:cNvSpPr txBox="1"/>
          <p:nvPr/>
        </p:nvSpPr>
        <p:spPr>
          <a:xfrm>
            <a:off x="2648902" y="1133275"/>
            <a:ext cx="7227570" cy="4708981"/>
          </a:xfrm>
          <a:prstGeom prst="rect">
            <a:avLst/>
          </a:prstGeom>
          <a:noFill/>
        </p:spPr>
        <p:txBody>
          <a:bodyPr wrap="square">
            <a:spAutoFit/>
          </a:bodyPr>
          <a:lstStyle/>
          <a:p>
            <a:pPr marL="391531" indent="-391531">
              <a:lnSpc>
                <a:spcPct val="300000"/>
              </a:lnSpc>
              <a:buFont typeface="+mj-lt"/>
              <a:buAutoNum type="arabicPeriod"/>
            </a:pPr>
            <a:r>
              <a:rPr lang="fr-FR" altLang="fr-FR" sz="2500">
                <a:latin typeface="Century Gothic" panose="020B0502020202020204" pitchFamily="34" charset="0"/>
              </a:rPr>
              <a:t>Lire le règlement</a:t>
            </a:r>
          </a:p>
          <a:p>
            <a:pPr marL="391531" indent="-391531">
              <a:lnSpc>
                <a:spcPct val="300000"/>
              </a:lnSpc>
              <a:buFont typeface="+mj-lt"/>
              <a:buAutoNum type="arabicPeriod"/>
            </a:pPr>
            <a:r>
              <a:rPr lang="fr-FR" altLang="fr-FR" sz="2500">
                <a:latin typeface="Century Gothic" panose="020B0502020202020204" pitchFamily="34" charset="0"/>
              </a:rPr>
              <a:t>Repérer la ou les fiches</a:t>
            </a:r>
          </a:p>
          <a:p>
            <a:pPr marL="391531" indent="-391531">
              <a:lnSpc>
                <a:spcPct val="300000"/>
              </a:lnSpc>
              <a:buFont typeface="+mj-lt"/>
              <a:buAutoNum type="arabicPeriod"/>
            </a:pPr>
            <a:r>
              <a:rPr lang="fr-FR" altLang="fr-FR" sz="2500">
                <a:latin typeface="Century Gothic" panose="020B0502020202020204" pitchFamily="34" charset="0"/>
              </a:rPr>
              <a:t>Rédiger le projet sur traitement de texte</a:t>
            </a:r>
          </a:p>
          <a:p>
            <a:pPr marL="391531" indent="-391531">
              <a:lnSpc>
                <a:spcPct val="300000"/>
              </a:lnSpc>
              <a:buFont typeface="+mj-lt"/>
              <a:buAutoNum type="arabicPeriod"/>
            </a:pPr>
            <a:r>
              <a:rPr lang="fr-FR" altLang="fr-FR" sz="2500">
                <a:latin typeface="Century Gothic" panose="020B0502020202020204" pitchFamily="34" charset="0"/>
              </a:rPr>
              <a:t>Créer son compte sur la plateforme</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9397" y="4550144"/>
            <a:ext cx="1023705" cy="1101454"/>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3685" y="3413462"/>
            <a:ext cx="1216129" cy="1169534"/>
          </a:xfrm>
          <a:prstGeom prst="rect">
            <a:avLst/>
          </a:prstGeo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397" y="2344860"/>
            <a:ext cx="1090897" cy="1149547"/>
          </a:xfrm>
          <a:prstGeom prst="rect">
            <a:avLst/>
          </a:prstGeom>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58005" y="1337776"/>
            <a:ext cx="1090897" cy="948496"/>
          </a:xfrm>
          <a:prstGeom prst="rect">
            <a:avLst/>
          </a:prstGeom>
        </p:spPr>
      </p:pic>
    </p:spTree>
    <p:extLst>
      <p:ext uri="{BB962C8B-B14F-4D97-AF65-F5344CB8AC3E}">
        <p14:creationId xmlns:p14="http://schemas.microsoft.com/office/powerpoint/2010/main" val="559320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911810" y="2625091"/>
            <a:ext cx="9003983" cy="1135013"/>
          </a:xfrm>
        </p:spPr>
        <p:txBody>
          <a:bodyPr/>
          <a:lstStyle/>
          <a:p>
            <a:pPr algn="ctr"/>
            <a:r>
              <a:rPr lang="fr-FR" b="1">
                <a:solidFill>
                  <a:srgbClr val="EF4C66"/>
                </a:solidFill>
              </a:rPr>
              <a:t>DES </a:t>
            </a:r>
            <a:r>
              <a:rPr lang="fr-FR" b="1">
                <a:solidFill>
                  <a:srgbClr val="EF4C66"/>
                </a:solidFill>
                <a:latin typeface="Century Gothic" panose="020B0502020202020204" pitchFamily="34" charset="0"/>
              </a:rPr>
              <a:t>QUESTIONS ?</a:t>
            </a:r>
          </a:p>
        </p:txBody>
      </p:sp>
      <p:sp>
        <p:nvSpPr>
          <p:cNvPr id="2" name="Espace réservé du numéro de diapositive 1"/>
          <p:cNvSpPr>
            <a:spLocks noGrp="1"/>
          </p:cNvSpPr>
          <p:nvPr>
            <p:ph type="sldNum" sz="quarter" idx="12"/>
          </p:nvPr>
        </p:nvSpPr>
        <p:spPr/>
        <p:txBody>
          <a:bodyPr/>
          <a:lstStyle/>
          <a:p>
            <a:fld id="{72965CF1-8691-4770-B17C-6C26B4CDE35F}" type="slidenum">
              <a:rPr lang="fr-FR" smtClean="0"/>
              <a:t>25</a:t>
            </a:fld>
            <a:endParaRPr lang="fr-F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3551" y="3760102"/>
            <a:ext cx="1494733" cy="1494733"/>
          </a:xfrm>
          <a:prstGeom prst="rect">
            <a:avLst/>
          </a:prstGeom>
        </p:spPr>
      </p:pic>
      <p:pic>
        <p:nvPicPr>
          <p:cNvPr id="7" name="Image 6"/>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3706768" y="3889486"/>
            <a:ext cx="1436036" cy="1093856"/>
          </a:xfrm>
          <a:prstGeom prst="rect">
            <a:avLst/>
          </a:prstGeom>
        </p:spPr>
      </p:pic>
    </p:spTree>
    <p:extLst>
      <p:ext uri="{BB962C8B-B14F-4D97-AF65-F5344CB8AC3E}">
        <p14:creationId xmlns:p14="http://schemas.microsoft.com/office/powerpoint/2010/main" val="759648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717711" y="3319368"/>
            <a:ext cx="9003983" cy="1135013"/>
          </a:xfrm>
        </p:spPr>
        <p:txBody>
          <a:bodyPr>
            <a:normAutofit/>
          </a:bodyPr>
          <a:lstStyle/>
          <a:p>
            <a:pPr algn="ctr"/>
            <a:r>
              <a:rPr lang="fr-FR" b="1">
                <a:solidFill>
                  <a:srgbClr val="EF4C66"/>
                </a:solidFill>
                <a:latin typeface="Century Gothic" panose="020B0502020202020204" pitchFamily="34" charset="0"/>
              </a:rPr>
              <a:t>MERCI DE VOTRE PARTICIPATION !</a:t>
            </a:r>
          </a:p>
        </p:txBody>
      </p:sp>
      <p:sp>
        <p:nvSpPr>
          <p:cNvPr id="2" name="Espace réservé du numéro de diapositive 1"/>
          <p:cNvSpPr>
            <a:spLocks noGrp="1"/>
          </p:cNvSpPr>
          <p:nvPr>
            <p:ph type="sldNum" sz="quarter" idx="12"/>
          </p:nvPr>
        </p:nvSpPr>
        <p:spPr/>
        <p:txBody>
          <a:bodyPr/>
          <a:lstStyle/>
          <a:p>
            <a:fld id="{72965CF1-8691-4770-B17C-6C26B4CDE35F}" type="slidenum">
              <a:rPr lang="fr-FR" smtClean="0"/>
              <a:t>26</a:t>
            </a:fld>
            <a:endParaRPr lang="fr-FR"/>
          </a:p>
        </p:txBody>
      </p:sp>
    </p:spTree>
    <p:extLst>
      <p:ext uri="{BB962C8B-B14F-4D97-AF65-F5344CB8AC3E}">
        <p14:creationId xmlns:p14="http://schemas.microsoft.com/office/powerpoint/2010/main" val="4056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3142" y="188540"/>
            <a:ext cx="6418933" cy="811047"/>
          </a:xfrm>
        </p:spPr>
        <p:txBody>
          <a:bodyPr>
            <a:noAutofit/>
          </a:bodyPr>
          <a:lstStyle/>
          <a:p>
            <a:r>
              <a:rPr lang="fr-FR" sz="2300" b="1">
                <a:solidFill>
                  <a:srgbClr val="BC2749"/>
                </a:solidFill>
                <a:latin typeface="Century Gothic" panose="020B0502020202020204" pitchFamily="34" charset="0"/>
              </a:rPr>
              <a:t>Les éléments clés de l’Appel à projets </a:t>
            </a:r>
          </a:p>
        </p:txBody>
      </p:sp>
      <p:sp>
        <p:nvSpPr>
          <p:cNvPr id="3" name="Espace réservé du contenu 2"/>
          <p:cNvSpPr>
            <a:spLocks noGrp="1"/>
          </p:cNvSpPr>
          <p:nvPr>
            <p:ph idx="1"/>
          </p:nvPr>
        </p:nvSpPr>
        <p:spPr>
          <a:xfrm>
            <a:off x="353299" y="1400175"/>
            <a:ext cx="10230153" cy="4527934"/>
          </a:xfrm>
        </p:spPr>
        <p:txBody>
          <a:bodyPr vert="horz" lIns="91440" tIns="45720" rIns="91440" bIns="45720" rtlCol="0" anchor="t">
            <a:normAutofit/>
          </a:bodyPr>
          <a:lstStyle/>
          <a:p>
            <a:pPr marL="251460" indent="-251460"/>
            <a:r>
              <a:rPr lang="fr-FR" sz="2400"/>
              <a:t>Des projets pour valoriser le territoire</a:t>
            </a:r>
            <a:endParaRPr lang="fr-FR" sz="2400">
              <a:cs typeface="Calibri"/>
            </a:endParaRPr>
          </a:p>
          <a:p>
            <a:pPr marL="251460" indent="-251460"/>
            <a:r>
              <a:rPr lang="fr-FR" sz="2400"/>
              <a:t>En 2024, l’Appel à Agir se décline en 4 thématiques</a:t>
            </a:r>
            <a:endParaRPr lang="fr-FR" sz="2400">
              <a:cs typeface="Calibri"/>
            </a:endParaRPr>
          </a:p>
          <a:p>
            <a:pPr marL="924560" lvl="1" indent="-251460">
              <a:spcBef>
                <a:spcPts val="685"/>
              </a:spcBef>
            </a:pPr>
            <a:r>
              <a:rPr lang="fr-FR" sz="2400"/>
              <a:t>Les nouvelles solidarités </a:t>
            </a:r>
            <a:r>
              <a:rPr lang="fr-FR" sz="2400">
                <a:solidFill>
                  <a:srgbClr val="BC2749"/>
                </a:solidFill>
              </a:rPr>
              <a:t>– </a:t>
            </a:r>
            <a:r>
              <a:rPr lang="fr-FR" sz="2400" i="1">
                <a:solidFill>
                  <a:srgbClr val="BC2749"/>
                </a:solidFill>
              </a:rPr>
              <a:t>accès à l’emploi et l’inclusion</a:t>
            </a:r>
            <a:endParaRPr lang="fr-FR" sz="2400" i="1">
              <a:solidFill>
                <a:srgbClr val="BC2749"/>
              </a:solidFill>
              <a:cs typeface="Calibri" panose="020F0502020204030204"/>
            </a:endParaRPr>
          </a:p>
          <a:p>
            <a:pPr marL="924560" lvl="1" indent="-251460">
              <a:spcBef>
                <a:spcPts val="685"/>
              </a:spcBef>
            </a:pPr>
            <a:r>
              <a:rPr lang="fr-FR" sz="2400"/>
              <a:t>La transition écologique </a:t>
            </a:r>
            <a:r>
              <a:rPr lang="fr-FR" sz="2400">
                <a:solidFill>
                  <a:srgbClr val="BC2749"/>
                </a:solidFill>
              </a:rPr>
              <a:t>– </a:t>
            </a:r>
            <a:r>
              <a:rPr lang="fr-FR" sz="2400" i="1">
                <a:solidFill>
                  <a:srgbClr val="BC2749"/>
                </a:solidFill>
              </a:rPr>
              <a:t>modèles alternatifs éco-responsables</a:t>
            </a:r>
            <a:endParaRPr lang="fr-FR" sz="2400" i="1">
              <a:solidFill>
                <a:srgbClr val="BC2749"/>
              </a:solidFill>
              <a:cs typeface="Calibri" panose="020F0502020204030204"/>
            </a:endParaRPr>
          </a:p>
          <a:p>
            <a:pPr marL="924560" lvl="1" indent="-251460">
              <a:spcBef>
                <a:spcPts val="685"/>
              </a:spcBef>
            </a:pPr>
            <a:r>
              <a:rPr lang="fr-FR" sz="2400"/>
              <a:t>L’engagement citoyen local et international </a:t>
            </a:r>
            <a:r>
              <a:rPr lang="fr-FR" sz="2400" i="1">
                <a:solidFill>
                  <a:srgbClr val="BC2749"/>
                </a:solidFill>
              </a:rPr>
              <a:t>– émergence de talents, mobilité des jeunes, lutte contre discrimination, citoyenneté, engagement local ou international</a:t>
            </a:r>
            <a:endParaRPr lang="fr-FR" sz="2400" i="1">
              <a:solidFill>
                <a:srgbClr val="BC2749"/>
              </a:solidFill>
              <a:cs typeface="Calibri" panose="020F0502020204030204"/>
            </a:endParaRPr>
          </a:p>
          <a:p>
            <a:pPr marL="924560" lvl="1" indent="-251460">
              <a:spcBef>
                <a:spcPts val="685"/>
              </a:spcBef>
            </a:pPr>
            <a:r>
              <a:rPr lang="fr-FR" sz="2400"/>
              <a:t>Le développement de filières écoresponsables </a:t>
            </a:r>
            <a:r>
              <a:rPr lang="fr-FR" sz="2400" i="1">
                <a:solidFill>
                  <a:srgbClr val="BC2749"/>
                </a:solidFill>
              </a:rPr>
              <a:t>– projets partenariaux pour le réemploi</a:t>
            </a:r>
            <a:endParaRPr lang="fr-FR" sz="2400" i="1">
              <a:solidFill>
                <a:srgbClr val="BC2749"/>
              </a:solidFill>
              <a:cs typeface="Calibri" panose="020F0502020204030204"/>
            </a:endParaRPr>
          </a:p>
          <a:p>
            <a:pPr marL="251460" indent="-251460"/>
            <a:r>
              <a:rPr lang="fr-FR" sz="2400"/>
              <a:t>4 thématiques / 23 fiches = « sous-thématiques »</a:t>
            </a:r>
            <a:endParaRPr lang="fr-FR" sz="2400">
              <a:cs typeface="Calibri"/>
            </a:endParaRPr>
          </a:p>
        </p:txBody>
      </p:sp>
      <p:sp>
        <p:nvSpPr>
          <p:cNvPr id="4" name="Espace réservé du numéro de diapositive 3"/>
          <p:cNvSpPr>
            <a:spLocks noGrp="1"/>
          </p:cNvSpPr>
          <p:nvPr>
            <p:ph type="sldNum" sz="quarter" idx="12"/>
          </p:nvPr>
        </p:nvSpPr>
        <p:spPr/>
        <p:txBody>
          <a:bodyPr/>
          <a:lstStyle/>
          <a:p>
            <a:fld id="{72965CF1-8691-4770-B17C-6C26B4CDE35F}" type="slidenum">
              <a:rPr lang="fr-FR" dirty="0" smtClean="0"/>
              <a:t>3</a:t>
            </a:fld>
            <a:endParaRPr lang="fr-FR"/>
          </a:p>
        </p:txBody>
      </p:sp>
      <p:sp>
        <p:nvSpPr>
          <p:cNvPr id="8" name="Rectangle 7"/>
          <p:cNvSpPr/>
          <p:nvPr/>
        </p:nvSpPr>
        <p:spPr>
          <a:xfrm>
            <a:off x="3779288" y="6183971"/>
            <a:ext cx="5401191" cy="769441"/>
          </a:xfrm>
          <a:prstGeom prst="rect">
            <a:avLst/>
          </a:prstGeom>
        </p:spPr>
        <p:txBody>
          <a:bodyPr wrap="square" lIns="91440" tIns="45720" rIns="91440" bIns="45720" anchor="t">
            <a:spAutoFit/>
          </a:bodyPr>
          <a:lstStyle/>
          <a:p>
            <a:pPr algn="just"/>
            <a:r>
              <a:rPr lang="fr-FR" sz="2200" b="1">
                <a:solidFill>
                  <a:srgbClr val="BC2749"/>
                </a:solidFill>
              </a:rPr>
              <a:t>Vous pouvez candidater sur une ou plusieurs fiches (max 2 projets par structures)</a:t>
            </a:r>
            <a:endParaRPr lang="fr-FR" sz="2200" b="1">
              <a:solidFill>
                <a:srgbClr val="BC2749"/>
              </a:solidFill>
              <a:cs typeface="Calibri"/>
            </a:endParaRP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8174" y="6360427"/>
            <a:ext cx="581827" cy="605020"/>
          </a:xfrm>
          <a:prstGeom prst="rect">
            <a:avLst/>
          </a:prstGeom>
        </p:spPr>
      </p:pic>
      <p:sp>
        <p:nvSpPr>
          <p:cNvPr id="10" name="Flèche à angle droit 9"/>
          <p:cNvSpPr/>
          <p:nvPr/>
        </p:nvSpPr>
        <p:spPr>
          <a:xfrm rot="5400000">
            <a:off x="1935845" y="6216110"/>
            <a:ext cx="987851" cy="450267"/>
          </a:xfrm>
          <a:prstGeom prst="bentUpArrow">
            <a:avLst/>
          </a:prstGeom>
          <a:solidFill>
            <a:srgbClr val="BC2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BC2749"/>
              </a:solidFill>
            </a:endParaRPr>
          </a:p>
        </p:txBody>
      </p:sp>
    </p:spTree>
    <p:extLst>
      <p:ext uri="{BB962C8B-B14F-4D97-AF65-F5344CB8AC3E}">
        <p14:creationId xmlns:p14="http://schemas.microsoft.com/office/powerpoint/2010/main" val="301152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2965CF1-8691-4770-B17C-6C26B4CDE35F}" type="slidenum">
              <a:rPr lang="fr-FR" smtClean="0"/>
              <a:t>4</a:t>
            </a:fld>
            <a:endParaRPr lang="fr-FR"/>
          </a:p>
        </p:txBody>
      </p:sp>
      <p:sp>
        <p:nvSpPr>
          <p:cNvPr id="9" name="Titre 1"/>
          <p:cNvSpPr txBox="1">
            <a:spLocks/>
          </p:cNvSpPr>
          <p:nvPr/>
        </p:nvSpPr>
        <p:spPr>
          <a:xfrm>
            <a:off x="2653998" y="1359514"/>
            <a:ext cx="7633810" cy="1937506"/>
          </a:xfrm>
          <a:prstGeom prst="rect">
            <a:avLst/>
          </a:prstGeom>
        </p:spPr>
        <p:txBody>
          <a:bodyPr vert="horz" lIns="78296" tIns="39148" rIns="78296" bIns="3914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3769" b="1"/>
          </a:p>
        </p:txBody>
      </p:sp>
      <p:sp>
        <p:nvSpPr>
          <p:cNvPr id="31" name="Titre 1"/>
          <p:cNvSpPr txBox="1">
            <a:spLocks/>
          </p:cNvSpPr>
          <p:nvPr/>
        </p:nvSpPr>
        <p:spPr>
          <a:xfrm>
            <a:off x="2543242" y="123545"/>
            <a:ext cx="7458008" cy="81104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sz="2200" kern="1200" baseline="0">
                <a:solidFill>
                  <a:schemeClr val="tx1"/>
                </a:solidFill>
                <a:latin typeface="Century Gothic" panose="020B0502020202020204" pitchFamily="34" charset="0"/>
                <a:ea typeface="+mj-ea"/>
                <a:cs typeface="+mj-cs"/>
              </a:defRPr>
            </a:lvl1pPr>
          </a:lstStyle>
          <a:p>
            <a:r>
              <a:rPr lang="fr-FR" sz="2300" b="1">
                <a:solidFill>
                  <a:srgbClr val="BC2749"/>
                </a:solidFill>
              </a:rPr>
              <a:t>Le calendrier de l’AAA in Seine-Saint-Denis 2023</a:t>
            </a:r>
          </a:p>
        </p:txBody>
      </p:sp>
      <p:sp>
        <p:nvSpPr>
          <p:cNvPr id="4" name="ZoneTexte 3">
            <a:extLst>
              <a:ext uri="{FF2B5EF4-FFF2-40B4-BE49-F238E27FC236}">
                <a16:creationId xmlns:a16="http://schemas.microsoft.com/office/drawing/2014/main" id="{AAC7B07B-B1DE-E548-9C28-2E190A756FF7}"/>
              </a:ext>
            </a:extLst>
          </p:cNvPr>
          <p:cNvSpPr txBox="1"/>
          <p:nvPr/>
        </p:nvSpPr>
        <p:spPr>
          <a:xfrm>
            <a:off x="1527858" y="2610286"/>
            <a:ext cx="7458008" cy="2092881"/>
          </a:xfrm>
          <a:prstGeom prst="rect">
            <a:avLst/>
          </a:prstGeom>
          <a:noFill/>
        </p:spPr>
        <p:txBody>
          <a:bodyPr wrap="square" lIns="91440" tIns="45720" rIns="91440" bIns="45720" rtlCol="0" anchor="t">
            <a:spAutoFit/>
          </a:bodyPr>
          <a:lstStyle/>
          <a:p>
            <a:pPr marL="457200" indent="-457200">
              <a:buFont typeface="Arial"/>
              <a:buChar char="•"/>
            </a:pPr>
            <a:r>
              <a:rPr lang="fr-FR" sz="2800" b="1">
                <a:solidFill>
                  <a:srgbClr val="BC2749"/>
                </a:solidFill>
              </a:rPr>
              <a:t>16 janvier au 29 février : </a:t>
            </a:r>
            <a:r>
              <a:rPr lang="fr-FR" sz="2800"/>
              <a:t>dépôt des projets</a:t>
            </a:r>
            <a:endParaRPr lang="fr-FR"/>
          </a:p>
          <a:p>
            <a:pPr marL="457200" indent="-457200">
              <a:buFont typeface="Arial"/>
              <a:buChar char="•"/>
            </a:pPr>
            <a:r>
              <a:rPr lang="fr-FR" sz="2800" b="1">
                <a:solidFill>
                  <a:srgbClr val="BC2749"/>
                </a:solidFill>
              </a:rPr>
              <a:t>1</a:t>
            </a:r>
            <a:r>
              <a:rPr lang="fr-FR" sz="2800" b="1" baseline="30000">
                <a:solidFill>
                  <a:srgbClr val="BC2749"/>
                </a:solidFill>
              </a:rPr>
              <a:t>er</a:t>
            </a:r>
            <a:r>
              <a:rPr lang="fr-FR" sz="2800" b="1">
                <a:solidFill>
                  <a:srgbClr val="BC2749"/>
                </a:solidFill>
              </a:rPr>
              <a:t> mars – début juin : </a:t>
            </a:r>
            <a:r>
              <a:rPr lang="fr-FR" sz="2800"/>
              <a:t>instructions</a:t>
            </a:r>
            <a:endParaRPr lang="fr-FR" sz="2800">
              <a:cs typeface="Calibri"/>
            </a:endParaRPr>
          </a:p>
          <a:p>
            <a:pPr marL="457200" indent="-457200">
              <a:buFont typeface="Arial"/>
              <a:buChar char="•"/>
            </a:pPr>
            <a:r>
              <a:rPr lang="fr-FR" sz="2800" b="1">
                <a:solidFill>
                  <a:srgbClr val="BC2749"/>
                </a:solidFill>
              </a:rPr>
              <a:t>Mi-juillet : </a:t>
            </a:r>
            <a:r>
              <a:rPr lang="fr-FR" sz="2800"/>
              <a:t>validations puis notifications</a:t>
            </a:r>
            <a:endParaRPr lang="fr-FR" sz="2800">
              <a:cs typeface="Calibri"/>
            </a:endParaRPr>
          </a:p>
          <a:p>
            <a:pPr marL="457200" indent="-457200">
              <a:buFont typeface="Arial"/>
              <a:buChar char="•"/>
            </a:pPr>
            <a:r>
              <a:rPr lang="fr-FR" sz="2800" b="1">
                <a:solidFill>
                  <a:srgbClr val="BC2749"/>
                </a:solidFill>
              </a:rPr>
              <a:t>Septembre : </a:t>
            </a:r>
            <a:r>
              <a:rPr lang="fr-FR" sz="2800"/>
              <a:t>1</a:t>
            </a:r>
            <a:r>
              <a:rPr lang="fr-FR" sz="2800" baseline="30000">
                <a:ea typeface="+mn-lt"/>
                <a:cs typeface="+mn-lt"/>
              </a:rPr>
              <a:t>er</a:t>
            </a:r>
            <a:r>
              <a:rPr lang="fr-FR" sz="2800"/>
              <a:t> versement</a:t>
            </a:r>
            <a:endParaRPr lang="fr-FR" sz="2800">
              <a:cs typeface="Calibri"/>
            </a:endParaRPr>
          </a:p>
          <a:p>
            <a:pPr marL="285750" indent="-285750">
              <a:buFont typeface="Arial"/>
              <a:buChar char="•"/>
            </a:pPr>
            <a:endParaRPr lang="fr-FR">
              <a:cs typeface="Calibri" panose="020F0502020204030204"/>
            </a:endParaRPr>
          </a:p>
        </p:txBody>
      </p:sp>
    </p:spTree>
    <p:extLst>
      <p:ext uri="{BB962C8B-B14F-4D97-AF65-F5344CB8AC3E}">
        <p14:creationId xmlns:p14="http://schemas.microsoft.com/office/powerpoint/2010/main" val="2281720032"/>
      </p:ext>
    </p:extLst>
  </p:cSld>
  <p:clrMapOvr>
    <a:masterClrMapping/>
  </p:clrMapOvr>
  <p:extLst>
    <p:ext uri="{6950BFC3-D8DA-4A85-94F7-54DA5524770B}">
      <p188:commentRel xmlns=""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3142" y="188540"/>
            <a:ext cx="6418933" cy="811047"/>
          </a:xfrm>
        </p:spPr>
        <p:txBody>
          <a:bodyPr>
            <a:noAutofit/>
          </a:bodyPr>
          <a:lstStyle/>
          <a:p>
            <a:r>
              <a:rPr lang="fr-FR" sz="2300" b="1">
                <a:solidFill>
                  <a:srgbClr val="BC2749"/>
                </a:solidFill>
                <a:latin typeface="Century Gothic" panose="020B0502020202020204" pitchFamily="34" charset="0"/>
              </a:rPr>
              <a:t>Les Fiches par thématique (1/2)</a:t>
            </a:r>
          </a:p>
        </p:txBody>
      </p:sp>
      <p:sp>
        <p:nvSpPr>
          <p:cNvPr id="3" name="Espace réservé du contenu 2"/>
          <p:cNvSpPr>
            <a:spLocks noGrp="1"/>
          </p:cNvSpPr>
          <p:nvPr>
            <p:ph idx="1"/>
          </p:nvPr>
        </p:nvSpPr>
        <p:spPr>
          <a:xfrm>
            <a:off x="366448" y="1059183"/>
            <a:ext cx="9707880" cy="6350000"/>
          </a:xfrm>
        </p:spPr>
        <p:txBody>
          <a:bodyPr vert="horz" lIns="91440" tIns="45720" rIns="91440" bIns="45720" rtlCol="0" anchor="t">
            <a:noAutofit/>
          </a:bodyPr>
          <a:lstStyle/>
          <a:p>
            <a:pPr marL="0" indent="0">
              <a:buNone/>
            </a:pPr>
            <a:r>
              <a:rPr lang="fr-FR" sz="1600">
                <a:solidFill>
                  <a:srgbClr val="00B0F0"/>
                </a:solidFill>
              </a:rPr>
              <a:t>THEMATIQUE 1 NOUVELLES SOLIDARITES</a:t>
            </a:r>
            <a:endParaRPr lang="fr-FR" sz="1600">
              <a:solidFill>
                <a:srgbClr val="00B0F0"/>
              </a:solidFill>
              <a:cs typeface="Calibri"/>
            </a:endParaRPr>
          </a:p>
          <a:p>
            <a:pPr marL="0" indent="0">
              <a:buNone/>
            </a:pPr>
            <a:endParaRPr lang="fr-FR" sz="1600">
              <a:solidFill>
                <a:srgbClr val="C00000"/>
              </a:solidFill>
              <a:cs typeface="Calibri"/>
            </a:endParaRPr>
          </a:p>
          <a:p>
            <a:pPr marL="251460" indent="-251460">
              <a:lnSpc>
                <a:spcPct val="100000"/>
              </a:lnSpc>
              <a:spcBef>
                <a:spcPts val="0"/>
              </a:spcBef>
            </a:pPr>
            <a:r>
              <a:rPr lang="fr-FR" sz="1600">
                <a:solidFill>
                  <a:srgbClr val="C00000"/>
                </a:solidFill>
              </a:rPr>
              <a:t>Fiche </a:t>
            </a:r>
            <a:r>
              <a:rPr lang="fr-FR" sz="1600" b="1">
                <a:solidFill>
                  <a:srgbClr val="C00000"/>
                </a:solidFill>
              </a:rPr>
              <a:t>1A :</a:t>
            </a:r>
            <a:r>
              <a:rPr lang="fr-FR" sz="1600">
                <a:solidFill>
                  <a:srgbClr val="C00000"/>
                </a:solidFill>
              </a:rPr>
              <a:t> une approche alternative de l’économie favorisant l’emploi et l’insertion (FONCTIONNEMENT)</a:t>
            </a:r>
            <a:endParaRPr lang="fr-FR" sz="1600">
              <a:solidFill>
                <a:srgbClr val="C00000"/>
              </a:solidFill>
              <a:cs typeface="Calibri" panose="020F0502020204030204"/>
            </a:endParaRPr>
          </a:p>
          <a:p>
            <a:pPr marL="251460" indent="-251460">
              <a:lnSpc>
                <a:spcPct val="100000"/>
              </a:lnSpc>
              <a:spcBef>
                <a:spcPts val="0"/>
              </a:spcBef>
            </a:pPr>
            <a:r>
              <a:rPr lang="fr-FR" sz="1600">
                <a:solidFill>
                  <a:srgbClr val="C00000"/>
                </a:solidFill>
              </a:rPr>
              <a:t>Fiche </a:t>
            </a:r>
            <a:r>
              <a:rPr lang="fr-FR" sz="1600" b="1">
                <a:solidFill>
                  <a:srgbClr val="C00000"/>
                </a:solidFill>
              </a:rPr>
              <a:t>1B</a:t>
            </a:r>
            <a:r>
              <a:rPr lang="fr-FR" sz="1600">
                <a:solidFill>
                  <a:srgbClr val="C00000"/>
                </a:solidFill>
              </a:rPr>
              <a:t> : une approche alternative de l’économie favorisant l’emploi et l’insertion (INVESTISSEMENT)</a:t>
            </a:r>
            <a:endParaRPr lang="fr-FR" sz="1600">
              <a:solidFill>
                <a:srgbClr val="C00000"/>
              </a:solidFill>
              <a:cs typeface="Calibri"/>
            </a:endParaRPr>
          </a:p>
          <a:p>
            <a:pPr marL="251460" indent="-251460">
              <a:lnSpc>
                <a:spcPct val="100000"/>
              </a:lnSpc>
              <a:spcBef>
                <a:spcPts val="0"/>
              </a:spcBef>
            </a:pPr>
            <a:r>
              <a:rPr lang="fr-FR" sz="1600"/>
              <a:t>Fiche 2 : une approche favorisant l’insertion des jeunes (FONCTIONNEMENT)	</a:t>
            </a:r>
            <a:endParaRPr lang="fr-FR" sz="1600">
              <a:cs typeface="Calibri"/>
            </a:endParaRPr>
          </a:p>
          <a:p>
            <a:pPr marL="251460" indent="-251460">
              <a:lnSpc>
                <a:spcPct val="100000"/>
              </a:lnSpc>
              <a:spcBef>
                <a:spcPts val="0"/>
              </a:spcBef>
            </a:pPr>
            <a:r>
              <a:rPr lang="fr-FR" sz="1600"/>
              <a:t>Fiche 3 : participation à la vie sociale et soutien aux aidants des personnes en situation de handicap (FONCTIONNEMENT)</a:t>
            </a:r>
            <a:endParaRPr lang="fr-FR" sz="1600">
              <a:cs typeface="Calibri" panose="020F0502020204030204"/>
            </a:endParaRPr>
          </a:p>
          <a:p>
            <a:pPr marL="251460" indent="-251460">
              <a:lnSpc>
                <a:spcPct val="100000"/>
              </a:lnSpc>
              <a:spcBef>
                <a:spcPts val="0"/>
              </a:spcBef>
            </a:pPr>
            <a:r>
              <a:rPr lang="fr-FR" sz="1600"/>
              <a:t>Fiche 4 : inclusion et autonomie des personnes en situation de handicap par le sport (FONCTIONNEMENT)	</a:t>
            </a:r>
            <a:endParaRPr lang="fr-FR" sz="1600">
              <a:cs typeface="Calibri" panose="020F0502020204030204"/>
            </a:endParaRPr>
          </a:p>
          <a:p>
            <a:pPr marL="251460" indent="-251460">
              <a:lnSpc>
                <a:spcPct val="100000"/>
              </a:lnSpc>
              <a:spcBef>
                <a:spcPts val="0"/>
              </a:spcBef>
            </a:pPr>
            <a:r>
              <a:rPr lang="fr-FR" sz="1600">
                <a:solidFill>
                  <a:srgbClr val="C00000"/>
                </a:solidFill>
                <a:cs typeface="Calibri" panose="020F0502020204030204"/>
              </a:rPr>
              <a:t>Fiche 5 : accompagnement de l'évolution des usages culturels : accessibilité, numérique, itinérance (INVESTISSEMENT) </a:t>
            </a:r>
            <a:endParaRPr lang="fr-FR" sz="1600">
              <a:solidFill>
                <a:srgbClr val="C00000"/>
              </a:solidFill>
            </a:endParaRPr>
          </a:p>
          <a:p>
            <a:pPr marL="251460" indent="-251460">
              <a:lnSpc>
                <a:spcPct val="100000"/>
              </a:lnSpc>
              <a:spcBef>
                <a:spcPts val="0"/>
              </a:spcBef>
            </a:pPr>
            <a:r>
              <a:rPr lang="fr-FR" sz="1600"/>
              <a:t>Fiche 6 : réduction des inégalités de santé (FONCTIONNEMENT)</a:t>
            </a:r>
            <a:endParaRPr lang="fr-FR" sz="1600">
              <a:cs typeface="Calibri" panose="020F0502020204030204"/>
            </a:endParaRPr>
          </a:p>
          <a:p>
            <a:pPr marL="251460" indent="-251460">
              <a:lnSpc>
                <a:spcPct val="100000"/>
              </a:lnSpc>
              <a:spcBef>
                <a:spcPts val="0"/>
              </a:spcBef>
            </a:pPr>
            <a:r>
              <a:rPr lang="fr-FR" sz="1600">
                <a:solidFill>
                  <a:srgbClr val="C00000"/>
                </a:solidFill>
              </a:rPr>
              <a:t>Fiche 7 :</a:t>
            </a:r>
            <a:r>
              <a:rPr lang="fr-FR" sz="1600">
                <a:solidFill>
                  <a:srgbClr val="C00000"/>
                </a:solidFill>
                <a:ea typeface="+mn-lt"/>
                <a:cs typeface="+mn-lt"/>
              </a:rPr>
              <a:t> renforcer les solidarités de proximité et le pouvoir d'agir des habitants</a:t>
            </a:r>
            <a:r>
              <a:rPr lang="fr-FR" sz="1600">
                <a:solidFill>
                  <a:srgbClr val="C00000"/>
                </a:solidFill>
              </a:rPr>
              <a:t> (FONCTIONNEMENT)</a:t>
            </a:r>
            <a:endParaRPr lang="fr-FR" sz="1600">
              <a:solidFill>
                <a:srgbClr val="C00000"/>
              </a:solidFill>
              <a:cs typeface="Calibri" panose="020F0502020204030204"/>
            </a:endParaRPr>
          </a:p>
          <a:p>
            <a:pPr marL="251460" indent="-251460">
              <a:lnSpc>
                <a:spcPct val="100000"/>
              </a:lnSpc>
              <a:spcBef>
                <a:spcPts val="0"/>
              </a:spcBef>
            </a:pPr>
            <a:endParaRPr lang="fr-FR" sz="1600">
              <a:solidFill>
                <a:srgbClr val="000000"/>
              </a:solidFill>
            </a:endParaRPr>
          </a:p>
          <a:p>
            <a:pPr marL="0" indent="0">
              <a:lnSpc>
                <a:spcPct val="100000"/>
              </a:lnSpc>
              <a:spcBef>
                <a:spcPts val="300"/>
              </a:spcBef>
              <a:buNone/>
            </a:pPr>
            <a:r>
              <a:rPr lang="fr-FR" sz="1600">
                <a:solidFill>
                  <a:srgbClr val="00B0F0"/>
                </a:solidFill>
              </a:rPr>
              <a:t> THEMATIQUE 2  TRANSITION ÉCOLOGIQUE	</a:t>
            </a:r>
            <a:endParaRPr lang="fr-FR" sz="1600">
              <a:solidFill>
                <a:srgbClr val="00B0F0"/>
              </a:solidFill>
              <a:cs typeface="Calibri"/>
            </a:endParaRPr>
          </a:p>
          <a:p>
            <a:pPr marL="0" indent="0">
              <a:buNone/>
            </a:pPr>
            <a:endParaRPr lang="fr-FR" sz="1600">
              <a:solidFill>
                <a:srgbClr val="00B0F0"/>
              </a:solidFill>
            </a:endParaRPr>
          </a:p>
          <a:p>
            <a:pPr marL="251460" indent="-251460">
              <a:lnSpc>
                <a:spcPct val="100000"/>
              </a:lnSpc>
              <a:spcBef>
                <a:spcPts val="0"/>
              </a:spcBef>
            </a:pPr>
            <a:r>
              <a:rPr lang="fr-FR" sz="1600">
                <a:solidFill>
                  <a:srgbClr val="C00000"/>
                </a:solidFill>
              </a:rPr>
              <a:t>Fiche </a:t>
            </a:r>
            <a:r>
              <a:rPr lang="fr-FR" sz="1600" b="1">
                <a:solidFill>
                  <a:srgbClr val="C00000"/>
                </a:solidFill>
              </a:rPr>
              <a:t>8A</a:t>
            </a:r>
            <a:r>
              <a:rPr lang="fr-FR" sz="1600">
                <a:solidFill>
                  <a:srgbClr val="C00000"/>
                </a:solidFill>
              </a:rPr>
              <a:t> : mobilités actives : vélo et marche (FONCTIONNEMENT)</a:t>
            </a:r>
            <a:endParaRPr lang="fr-FR" sz="1600">
              <a:solidFill>
                <a:srgbClr val="C00000"/>
              </a:solidFill>
              <a:cs typeface="Calibri" panose="020F0502020204030204"/>
            </a:endParaRPr>
          </a:p>
          <a:p>
            <a:pPr marL="251460" indent="-251460">
              <a:lnSpc>
                <a:spcPct val="100000"/>
              </a:lnSpc>
              <a:spcBef>
                <a:spcPts val="0"/>
              </a:spcBef>
            </a:pPr>
            <a:r>
              <a:rPr lang="fr-FR" sz="1600">
                <a:solidFill>
                  <a:srgbClr val="C00000"/>
                </a:solidFill>
              </a:rPr>
              <a:t>Fiche </a:t>
            </a:r>
            <a:r>
              <a:rPr lang="fr-FR" sz="1600" b="1">
                <a:solidFill>
                  <a:srgbClr val="C00000"/>
                </a:solidFill>
              </a:rPr>
              <a:t>8B </a:t>
            </a:r>
            <a:r>
              <a:rPr lang="fr-FR" sz="1600">
                <a:solidFill>
                  <a:srgbClr val="C00000"/>
                </a:solidFill>
              </a:rPr>
              <a:t>: mobilités actives : vélo et marche (INVESTISSEMENT)</a:t>
            </a:r>
            <a:endParaRPr lang="fr-FR" sz="1600">
              <a:solidFill>
                <a:srgbClr val="C00000"/>
              </a:solidFill>
              <a:cs typeface="Calibri" panose="020F0502020204030204"/>
            </a:endParaRPr>
          </a:p>
          <a:p>
            <a:pPr marL="251460" indent="-251460">
              <a:lnSpc>
                <a:spcPct val="100000"/>
              </a:lnSpc>
              <a:spcBef>
                <a:spcPts val="0"/>
              </a:spcBef>
            </a:pPr>
            <a:r>
              <a:rPr lang="fr-FR" sz="1600"/>
              <a:t>Fiche 9 : sensibilisation à la biodiversité et à la nature en ville (FONCTIONNEMENT)	</a:t>
            </a:r>
            <a:endParaRPr lang="fr-FR" sz="1600">
              <a:cs typeface="Calibri" panose="020F0502020204030204"/>
            </a:endParaRPr>
          </a:p>
          <a:p>
            <a:pPr marL="251460" indent="-251460">
              <a:lnSpc>
                <a:spcPct val="100000"/>
              </a:lnSpc>
              <a:spcBef>
                <a:spcPts val="0"/>
              </a:spcBef>
            </a:pPr>
            <a:r>
              <a:rPr lang="fr-FR" sz="1600"/>
              <a:t>Fiche 10 : </a:t>
            </a:r>
            <a:r>
              <a:rPr lang="fr-FR" sz="1600">
                <a:ea typeface="+mn-lt"/>
                <a:cs typeface="+mn-lt"/>
              </a:rPr>
              <a:t>forêts urbaines, développement de la canopée en ville et plantations participatives</a:t>
            </a:r>
            <a:r>
              <a:rPr lang="fr-FR" sz="1600"/>
              <a:t> (INVESTISSEMENT)</a:t>
            </a:r>
            <a:endParaRPr lang="fr-FR" sz="1600">
              <a:cs typeface="Calibri" panose="020F0502020204030204"/>
            </a:endParaRPr>
          </a:p>
          <a:p>
            <a:pPr marL="251460" indent="-251460">
              <a:lnSpc>
                <a:spcPct val="100000"/>
              </a:lnSpc>
              <a:spcBef>
                <a:spcPts val="0"/>
              </a:spcBef>
            </a:pPr>
            <a:r>
              <a:rPr lang="fr-FR" sz="1600"/>
              <a:t>Fiche 11 : </a:t>
            </a:r>
            <a:r>
              <a:rPr lang="fr-FR" sz="1600">
                <a:ea typeface="+mn-lt"/>
                <a:cs typeface="+mn-lt"/>
              </a:rPr>
              <a:t>développer une culture partagée de l'eau sur le territoire </a:t>
            </a:r>
            <a:r>
              <a:rPr lang="fr-FR" sz="1600" err="1">
                <a:ea typeface="+mn-lt"/>
                <a:cs typeface="+mn-lt"/>
              </a:rPr>
              <a:t>séquano-dionysien</a:t>
            </a:r>
            <a:r>
              <a:rPr lang="fr-FR" sz="1600">
                <a:ea typeface="+mn-lt"/>
                <a:cs typeface="+mn-lt"/>
              </a:rPr>
              <a:t> </a:t>
            </a:r>
            <a:r>
              <a:rPr lang="fr-FR" sz="1600"/>
              <a:t>(FONCTIONNEMENT)</a:t>
            </a:r>
            <a:endParaRPr lang="fr-FR" sz="1600">
              <a:cs typeface="Calibri"/>
            </a:endParaRPr>
          </a:p>
          <a:p>
            <a:pPr marL="251460" indent="-251460">
              <a:lnSpc>
                <a:spcPct val="100000"/>
              </a:lnSpc>
              <a:spcBef>
                <a:spcPts val="0"/>
              </a:spcBef>
            </a:pPr>
            <a:r>
              <a:rPr lang="fr-FR" sz="1600">
                <a:solidFill>
                  <a:srgbClr val="C00000"/>
                </a:solidFill>
              </a:rPr>
              <a:t>Fiche </a:t>
            </a:r>
            <a:r>
              <a:rPr lang="fr-FR" sz="1600" b="1">
                <a:solidFill>
                  <a:srgbClr val="C00000"/>
                </a:solidFill>
              </a:rPr>
              <a:t>12A</a:t>
            </a:r>
            <a:r>
              <a:rPr lang="fr-FR" sz="1600">
                <a:solidFill>
                  <a:srgbClr val="C00000"/>
                </a:solidFill>
              </a:rPr>
              <a:t> : production et consommation responsable en Seine-Saint-Denis (FONCTIONNEMENT)</a:t>
            </a:r>
            <a:endParaRPr lang="fr-FR" sz="1600">
              <a:solidFill>
                <a:srgbClr val="C00000"/>
              </a:solidFill>
              <a:cs typeface="Calibri"/>
            </a:endParaRPr>
          </a:p>
          <a:p>
            <a:pPr marL="251460" indent="-251460">
              <a:lnSpc>
                <a:spcPct val="100000"/>
              </a:lnSpc>
              <a:spcBef>
                <a:spcPts val="0"/>
              </a:spcBef>
            </a:pPr>
            <a:r>
              <a:rPr lang="fr-FR" sz="1600">
                <a:solidFill>
                  <a:srgbClr val="C00000"/>
                </a:solidFill>
              </a:rPr>
              <a:t>Fiche </a:t>
            </a:r>
            <a:r>
              <a:rPr lang="fr-FR" sz="1600" b="1">
                <a:solidFill>
                  <a:srgbClr val="C00000"/>
                </a:solidFill>
              </a:rPr>
              <a:t>12B</a:t>
            </a:r>
            <a:r>
              <a:rPr lang="fr-FR" sz="1600">
                <a:solidFill>
                  <a:srgbClr val="C00000"/>
                </a:solidFill>
              </a:rPr>
              <a:t> : production et consommation responsable en Seine-Saint-Denis (INVESTISSEMENT)</a:t>
            </a:r>
            <a:endParaRPr lang="fr-FR" sz="1600">
              <a:solidFill>
                <a:srgbClr val="C00000"/>
              </a:solidFill>
              <a:cs typeface="Calibri"/>
            </a:endParaRPr>
          </a:p>
          <a:p>
            <a:pPr marL="251460" indent="-251460">
              <a:lnSpc>
                <a:spcPct val="100000"/>
              </a:lnSpc>
              <a:spcBef>
                <a:spcPts val="0"/>
              </a:spcBef>
            </a:pPr>
            <a:r>
              <a:rPr lang="fr-FR" sz="1600"/>
              <a:t>Fiche 13 : nouvelles urbanités et nouveaux usages de l’espaces publics (INVESTISSEMENT)</a:t>
            </a:r>
            <a:endParaRPr lang="fr-FR" sz="1600">
              <a:cs typeface="Calibri" panose="020F0502020204030204"/>
            </a:endParaRPr>
          </a:p>
          <a:p>
            <a:pPr marL="251460" indent="-251460">
              <a:lnSpc>
                <a:spcPct val="100000"/>
              </a:lnSpc>
              <a:spcBef>
                <a:spcPts val="0"/>
              </a:spcBef>
            </a:pPr>
            <a:r>
              <a:rPr lang="fr-FR" sz="1600">
                <a:solidFill>
                  <a:srgbClr val="C00000"/>
                </a:solidFill>
                <a:cs typeface="Calibri" panose="020F0502020204030204"/>
              </a:rPr>
              <a:t>Fiche 14 : acquisition d'objets d'art "Pop Collection" : l'art des transitions</a:t>
            </a:r>
          </a:p>
          <a:p>
            <a:pPr marL="251460" indent="-251460">
              <a:lnSpc>
                <a:spcPct val="100000"/>
              </a:lnSpc>
              <a:spcBef>
                <a:spcPts val="0"/>
              </a:spcBef>
            </a:pPr>
            <a:endParaRPr lang="fr-FR" sz="1600">
              <a:cs typeface="Calibri" panose="020F0502020204030204"/>
            </a:endParaRPr>
          </a:p>
        </p:txBody>
      </p:sp>
      <p:sp>
        <p:nvSpPr>
          <p:cNvPr id="4" name="Espace réservé du numéro de diapositive 3"/>
          <p:cNvSpPr>
            <a:spLocks noGrp="1"/>
          </p:cNvSpPr>
          <p:nvPr>
            <p:ph type="sldNum" sz="quarter" idx="12"/>
          </p:nvPr>
        </p:nvSpPr>
        <p:spPr/>
        <p:txBody>
          <a:bodyPr/>
          <a:lstStyle/>
          <a:p>
            <a:fld id="{72965CF1-8691-4770-B17C-6C26B4CDE35F}" type="slidenum">
              <a:rPr lang="fr-FR" smtClean="0"/>
              <a:t>5</a:t>
            </a:fld>
            <a:endParaRPr lang="fr-FR"/>
          </a:p>
        </p:txBody>
      </p:sp>
    </p:spTree>
    <p:extLst>
      <p:ext uri="{BB962C8B-B14F-4D97-AF65-F5344CB8AC3E}">
        <p14:creationId xmlns:p14="http://schemas.microsoft.com/office/powerpoint/2010/main" val="173786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36A84-2846-923D-E9C4-73515593D64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4238A4B-6729-53FD-AECE-6707EC4CB2AD}"/>
              </a:ext>
            </a:extLst>
          </p:cNvPr>
          <p:cNvSpPr>
            <a:spLocks noGrp="1"/>
          </p:cNvSpPr>
          <p:nvPr>
            <p:ph type="title"/>
          </p:nvPr>
        </p:nvSpPr>
        <p:spPr>
          <a:xfrm>
            <a:off x="2563142" y="188540"/>
            <a:ext cx="6418933" cy="811047"/>
          </a:xfrm>
        </p:spPr>
        <p:txBody>
          <a:bodyPr>
            <a:noAutofit/>
          </a:bodyPr>
          <a:lstStyle/>
          <a:p>
            <a:r>
              <a:rPr lang="fr-FR" sz="2300" b="1">
                <a:solidFill>
                  <a:srgbClr val="BC2749"/>
                </a:solidFill>
                <a:latin typeface="Century Gothic"/>
              </a:rPr>
              <a:t>Les Fiches par thématique (2/2)</a:t>
            </a:r>
          </a:p>
        </p:txBody>
      </p:sp>
      <p:sp>
        <p:nvSpPr>
          <p:cNvPr id="3" name="Espace réservé du contenu 2">
            <a:extLst>
              <a:ext uri="{FF2B5EF4-FFF2-40B4-BE49-F238E27FC236}">
                <a16:creationId xmlns:a16="http://schemas.microsoft.com/office/drawing/2014/main" id="{10C6094D-B6E3-45DD-6AAA-A21D86458318}"/>
              </a:ext>
            </a:extLst>
          </p:cNvPr>
          <p:cNvSpPr>
            <a:spLocks noGrp="1"/>
          </p:cNvSpPr>
          <p:nvPr>
            <p:ph idx="1"/>
          </p:nvPr>
        </p:nvSpPr>
        <p:spPr>
          <a:xfrm>
            <a:off x="366448" y="1320092"/>
            <a:ext cx="9707880" cy="5945251"/>
          </a:xfrm>
        </p:spPr>
        <p:txBody>
          <a:bodyPr vert="horz" lIns="91440" tIns="45720" rIns="91440" bIns="45720" rtlCol="0" anchor="t">
            <a:noAutofit/>
          </a:bodyPr>
          <a:lstStyle/>
          <a:p>
            <a:pPr marL="0" indent="0">
              <a:buNone/>
            </a:pPr>
            <a:endParaRPr lang="fr-FR" sz="1600">
              <a:solidFill>
                <a:srgbClr val="00B0F0"/>
              </a:solidFill>
            </a:endParaRPr>
          </a:p>
          <a:p>
            <a:pPr marL="0" indent="0">
              <a:buNone/>
            </a:pPr>
            <a:endParaRPr lang="fr-FR" sz="1600">
              <a:solidFill>
                <a:srgbClr val="00B0F0"/>
              </a:solidFill>
            </a:endParaRPr>
          </a:p>
          <a:p>
            <a:pPr marL="0" indent="0">
              <a:buNone/>
            </a:pPr>
            <a:r>
              <a:rPr lang="fr-FR" sz="1600">
                <a:solidFill>
                  <a:srgbClr val="00B0F0"/>
                </a:solidFill>
              </a:rPr>
              <a:t>THEMATIQUE 3 ENGAGEMENT CITOYEN</a:t>
            </a:r>
            <a:endParaRPr lang="fr-FR" sz="1600">
              <a:solidFill>
                <a:srgbClr val="00B0F0"/>
              </a:solidFill>
              <a:cs typeface="Calibri"/>
            </a:endParaRPr>
          </a:p>
          <a:p>
            <a:pPr marL="0" indent="0">
              <a:buNone/>
            </a:pPr>
            <a:endParaRPr lang="fr-FR" sz="1600">
              <a:solidFill>
                <a:srgbClr val="00B0F0"/>
              </a:solidFill>
            </a:endParaRPr>
          </a:p>
          <a:p>
            <a:pPr marL="251460" indent="-251460">
              <a:lnSpc>
                <a:spcPct val="100000"/>
              </a:lnSpc>
              <a:spcBef>
                <a:spcPts val="0"/>
              </a:spcBef>
            </a:pPr>
            <a:r>
              <a:rPr lang="fr-FR" sz="1800"/>
              <a:t>Fiche </a:t>
            </a:r>
            <a:r>
              <a:rPr lang="fr-FR" sz="1800">
                <a:solidFill>
                  <a:srgbClr val="000000"/>
                </a:solidFill>
              </a:rPr>
              <a:t>15</a:t>
            </a:r>
            <a:r>
              <a:rPr lang="fr-FR" sz="1800"/>
              <a:t> </a:t>
            </a:r>
            <a:r>
              <a:rPr lang="fr-FR" sz="1800">
                <a:solidFill>
                  <a:srgbClr val="000000"/>
                </a:solidFill>
              </a:rPr>
              <a:t>: </a:t>
            </a:r>
            <a:r>
              <a:rPr lang="fr-FR" sz="1800"/>
              <a:t>engagement pour l’émergence de talents (INVESTISSEMENT)</a:t>
            </a:r>
            <a:endParaRPr lang="en-US" sz="1800">
              <a:ea typeface="Calibri"/>
              <a:cs typeface="Calibri"/>
            </a:endParaRPr>
          </a:p>
          <a:p>
            <a:pPr marL="251460" indent="-251460">
              <a:lnSpc>
                <a:spcPct val="100000"/>
              </a:lnSpc>
              <a:spcBef>
                <a:spcPts val="0"/>
              </a:spcBef>
            </a:pPr>
            <a:r>
              <a:rPr lang="fr-FR" sz="1800"/>
              <a:t>Fiche 16 : </a:t>
            </a:r>
            <a:r>
              <a:rPr lang="fr-FR" sz="1800" err="1"/>
              <a:t>jeunesse.s</a:t>
            </a:r>
            <a:r>
              <a:rPr lang="fr-FR" sz="1800"/>
              <a:t>, engagez-vous ! (FONCTIONNEMENT)</a:t>
            </a:r>
            <a:endParaRPr lang="en-US" sz="1800">
              <a:ea typeface="Calibri"/>
              <a:cs typeface="Calibri"/>
            </a:endParaRPr>
          </a:p>
          <a:p>
            <a:pPr marL="251460" indent="-251460">
              <a:lnSpc>
                <a:spcPct val="100000"/>
              </a:lnSpc>
              <a:spcBef>
                <a:spcPts val="0"/>
              </a:spcBef>
            </a:pPr>
            <a:r>
              <a:rPr lang="fr-FR" sz="1800">
                <a:solidFill>
                  <a:srgbClr val="C00000"/>
                </a:solidFill>
                <a:cs typeface="Calibri"/>
              </a:rPr>
              <a:t>Fiche </a:t>
            </a:r>
            <a:r>
              <a:rPr lang="fr-FR" sz="1800" b="1">
                <a:solidFill>
                  <a:srgbClr val="C00000"/>
                </a:solidFill>
                <a:cs typeface="Calibri"/>
              </a:rPr>
              <a:t>17A</a:t>
            </a:r>
            <a:r>
              <a:rPr lang="fr-FR" sz="1800">
                <a:solidFill>
                  <a:srgbClr val="C00000"/>
                </a:solidFill>
                <a:cs typeface="Calibri"/>
              </a:rPr>
              <a:t> : </a:t>
            </a:r>
            <a:r>
              <a:rPr lang="fr-FR" sz="1800">
                <a:solidFill>
                  <a:srgbClr val="C00000"/>
                </a:solidFill>
                <a:ea typeface="+mn-lt"/>
                <a:cs typeface="+mn-lt"/>
              </a:rPr>
              <a:t>citoyenneté et solidarité internationale</a:t>
            </a:r>
            <a:r>
              <a:rPr lang="fr-FR" sz="1800">
                <a:solidFill>
                  <a:srgbClr val="C00000"/>
                </a:solidFill>
                <a:cs typeface="Calibri"/>
              </a:rPr>
              <a:t> (FONCTIONNEMENT)</a:t>
            </a:r>
            <a:endParaRPr lang="fr-FR" sz="1800">
              <a:solidFill>
                <a:srgbClr val="C00000"/>
              </a:solidFill>
              <a:ea typeface="Calibri"/>
              <a:cs typeface="Calibri"/>
            </a:endParaRPr>
          </a:p>
          <a:p>
            <a:pPr marL="251460" indent="-251460">
              <a:lnSpc>
                <a:spcPct val="100000"/>
              </a:lnSpc>
              <a:spcBef>
                <a:spcPts val="0"/>
              </a:spcBef>
            </a:pPr>
            <a:r>
              <a:rPr lang="fr-FR" sz="1800">
                <a:solidFill>
                  <a:srgbClr val="C00000"/>
                </a:solidFill>
                <a:cs typeface="Calibri"/>
              </a:rPr>
              <a:t>Fiche </a:t>
            </a:r>
            <a:r>
              <a:rPr lang="fr-FR" sz="1800" b="1">
                <a:solidFill>
                  <a:srgbClr val="C00000"/>
                </a:solidFill>
                <a:cs typeface="Calibri"/>
              </a:rPr>
              <a:t>17B </a:t>
            </a:r>
            <a:r>
              <a:rPr lang="fr-FR" sz="1800">
                <a:solidFill>
                  <a:srgbClr val="C00000"/>
                </a:solidFill>
                <a:cs typeface="Calibri"/>
              </a:rPr>
              <a:t>: citoyenneté</a:t>
            </a:r>
            <a:r>
              <a:rPr lang="fr-FR" sz="1800">
                <a:solidFill>
                  <a:srgbClr val="C00000"/>
                </a:solidFill>
                <a:ea typeface="+mn-lt"/>
                <a:cs typeface="+mn-lt"/>
              </a:rPr>
              <a:t> et solidarité internationale</a:t>
            </a:r>
            <a:r>
              <a:rPr lang="fr-FR" sz="1800">
                <a:solidFill>
                  <a:srgbClr val="C00000"/>
                </a:solidFill>
                <a:cs typeface="Calibri"/>
              </a:rPr>
              <a:t> (INVESTISSEMENT)</a:t>
            </a:r>
            <a:endParaRPr lang="fr-FR" sz="1800">
              <a:solidFill>
                <a:srgbClr val="C00000"/>
              </a:solidFill>
              <a:ea typeface="Calibri"/>
              <a:cs typeface="Calibri"/>
            </a:endParaRPr>
          </a:p>
          <a:p>
            <a:pPr marL="251460" indent="-251460">
              <a:lnSpc>
                <a:spcPct val="100000"/>
              </a:lnSpc>
              <a:spcBef>
                <a:spcPts val="0"/>
              </a:spcBef>
            </a:pPr>
            <a:r>
              <a:rPr lang="fr-FR" sz="1800"/>
              <a:t>Fiche 18 : l</a:t>
            </a:r>
            <a:r>
              <a:rPr lang="fr-FR" sz="1800">
                <a:ea typeface="+mn-lt"/>
                <a:cs typeface="+mn-lt"/>
              </a:rPr>
              <a:t>utter contre les violences faites aux femmes ici et là-bas</a:t>
            </a:r>
            <a:r>
              <a:rPr lang="fr-FR" sz="1800"/>
              <a:t> (FONCTIONNEMENT)</a:t>
            </a:r>
            <a:endParaRPr lang="en-US" sz="1800">
              <a:ea typeface="Calibri"/>
              <a:cs typeface="Calibri" panose="020F0502020204030204"/>
            </a:endParaRPr>
          </a:p>
          <a:p>
            <a:pPr marL="251460" indent="-251460">
              <a:lnSpc>
                <a:spcPct val="100000"/>
              </a:lnSpc>
              <a:spcBef>
                <a:spcPts val="0"/>
              </a:spcBef>
            </a:pPr>
            <a:r>
              <a:rPr lang="fr-FR" sz="1800">
                <a:solidFill>
                  <a:srgbClr val="000000"/>
                </a:solidFill>
              </a:rPr>
              <a:t>Fiche </a:t>
            </a:r>
            <a:r>
              <a:rPr lang="fr-FR" sz="1800">
                <a:cs typeface="Calibri" panose="020F0502020204030204"/>
              </a:rPr>
              <a:t>19 : r</a:t>
            </a:r>
            <a:r>
              <a:rPr lang="fr-FR" sz="1800">
                <a:ea typeface="+mn-lt"/>
                <a:cs typeface="+mn-lt"/>
              </a:rPr>
              <a:t>enforcer la mobilité européenne et internationale des jeunes </a:t>
            </a:r>
            <a:r>
              <a:rPr lang="fr-FR" sz="1800">
                <a:cs typeface="Calibri" panose="020F0502020204030204"/>
              </a:rPr>
              <a:t> (INVESTISSEMENT)</a:t>
            </a:r>
            <a:endParaRPr lang="en-US" sz="1800">
              <a:ea typeface="Calibri"/>
              <a:cs typeface="Calibri"/>
            </a:endParaRPr>
          </a:p>
          <a:p>
            <a:pPr marL="251460" indent="-251460">
              <a:lnSpc>
                <a:spcPct val="100000"/>
              </a:lnSpc>
              <a:spcBef>
                <a:spcPts val="0"/>
              </a:spcBef>
            </a:pPr>
            <a:r>
              <a:rPr lang="fr-FR" sz="1800">
                <a:solidFill>
                  <a:srgbClr val="C00000"/>
                </a:solidFill>
              </a:rPr>
              <a:t>Fiche 20 : p</a:t>
            </a:r>
            <a:r>
              <a:rPr lang="fr-FR" sz="1800">
                <a:solidFill>
                  <a:srgbClr val="C00000"/>
                </a:solidFill>
                <a:ea typeface="+mn-lt"/>
                <a:cs typeface="+mn-lt"/>
              </a:rPr>
              <a:t>romouvoir l’interculturalité et la richesse linguistique du territoire </a:t>
            </a:r>
            <a:r>
              <a:rPr lang="fr-FR" sz="1800">
                <a:solidFill>
                  <a:srgbClr val="C00000"/>
                </a:solidFill>
              </a:rPr>
              <a:t>(FONCTIONNEMENT)</a:t>
            </a:r>
            <a:endParaRPr lang="en-US" sz="1800">
              <a:solidFill>
                <a:srgbClr val="C00000"/>
              </a:solidFill>
              <a:ea typeface="Calibri"/>
              <a:cs typeface="Calibri" panose="020F0502020204030204"/>
            </a:endParaRPr>
          </a:p>
          <a:p>
            <a:pPr marL="251460" indent="-251460">
              <a:lnSpc>
                <a:spcPct val="100000"/>
              </a:lnSpc>
              <a:spcBef>
                <a:spcPts val="0"/>
              </a:spcBef>
            </a:pPr>
            <a:r>
              <a:rPr lang="fr-FR" sz="1800"/>
              <a:t>Fiche 21 :</a:t>
            </a:r>
            <a:r>
              <a:rPr lang="fr-FR" sz="1800">
                <a:ea typeface="+mn-lt"/>
                <a:cs typeface="+mn-lt"/>
              </a:rPr>
              <a:t> lutter contre les discriminations (FONCTIONNEMENT) </a:t>
            </a:r>
            <a:endParaRPr lang="en-US" sz="1800">
              <a:ea typeface="+mn-lt"/>
              <a:cs typeface="+mn-lt"/>
            </a:endParaRPr>
          </a:p>
          <a:p>
            <a:pPr marL="251460" indent="-251460">
              <a:lnSpc>
                <a:spcPct val="100000"/>
              </a:lnSpc>
              <a:spcBef>
                <a:spcPts val="0"/>
              </a:spcBef>
            </a:pPr>
            <a:r>
              <a:rPr lang="fr-FR" sz="1800">
                <a:ea typeface="+mn-lt"/>
                <a:cs typeface="+mn-lt"/>
              </a:rPr>
              <a:t>Fiche 22 : promotion de l’égalité entre les femmes et les hommes </a:t>
            </a:r>
            <a:r>
              <a:rPr lang="fr-FR" sz="1800"/>
              <a:t>(FONCTIONNEMENT)</a:t>
            </a:r>
            <a:endParaRPr lang="en-US" sz="1800">
              <a:ea typeface="Calibri"/>
              <a:cs typeface="Calibri"/>
            </a:endParaRPr>
          </a:p>
          <a:p>
            <a:pPr marL="251460" indent="-251460">
              <a:lnSpc>
                <a:spcPct val="100000"/>
              </a:lnSpc>
              <a:spcBef>
                <a:spcPts val="0"/>
              </a:spcBef>
            </a:pPr>
            <a:endParaRPr lang="fr-FR" sz="1600"/>
          </a:p>
          <a:p>
            <a:pPr marL="0" indent="0">
              <a:buNone/>
            </a:pPr>
            <a:r>
              <a:rPr lang="fr-FR" sz="1600">
                <a:solidFill>
                  <a:srgbClr val="00B0F0"/>
                </a:solidFill>
              </a:rPr>
              <a:t> THEMATIQUE 4 </a:t>
            </a:r>
            <a:endParaRPr lang="fr-FR" sz="1600">
              <a:solidFill>
                <a:srgbClr val="00B0F0"/>
              </a:solidFill>
              <a:cs typeface="Calibri"/>
            </a:endParaRPr>
          </a:p>
          <a:p>
            <a:pPr marL="0" indent="0">
              <a:buNone/>
            </a:pPr>
            <a:endParaRPr lang="fr-FR" sz="1600">
              <a:solidFill>
                <a:srgbClr val="00B0F0"/>
              </a:solidFill>
            </a:endParaRPr>
          </a:p>
          <a:p>
            <a:pPr marL="251460" indent="-251460">
              <a:lnSpc>
                <a:spcPct val="100000"/>
              </a:lnSpc>
              <a:spcBef>
                <a:spcPts val="0"/>
              </a:spcBef>
            </a:pPr>
            <a:r>
              <a:rPr lang="fr-FR" sz="1800">
                <a:solidFill>
                  <a:srgbClr val="C00000"/>
                </a:solidFill>
              </a:rPr>
              <a:t>Fiche 23 : </a:t>
            </a:r>
            <a:r>
              <a:rPr lang="fr-FR" sz="1800">
                <a:solidFill>
                  <a:srgbClr val="C00000"/>
                </a:solidFill>
                <a:ea typeface="+mn-lt"/>
                <a:cs typeface="+mn-lt"/>
              </a:rPr>
              <a:t>développement de filières écoresponsables In Seine-Saint-Denis (INVESTISSEMENT)</a:t>
            </a:r>
            <a:endParaRPr lang="fr-FR" sz="1800" u="sng">
              <a:solidFill>
                <a:srgbClr val="C00000"/>
              </a:solidFill>
              <a:ea typeface="Calibri"/>
              <a:cs typeface="Calibri" panose="020F0502020204030204"/>
            </a:endParaRPr>
          </a:p>
        </p:txBody>
      </p:sp>
      <p:sp>
        <p:nvSpPr>
          <p:cNvPr id="4" name="Espace réservé du numéro de diapositive 3">
            <a:extLst>
              <a:ext uri="{FF2B5EF4-FFF2-40B4-BE49-F238E27FC236}">
                <a16:creationId xmlns:a16="http://schemas.microsoft.com/office/drawing/2014/main" id="{6CC92F2A-6ABE-25BA-DA24-90F626BEF2DF}"/>
              </a:ext>
            </a:extLst>
          </p:cNvPr>
          <p:cNvSpPr>
            <a:spLocks noGrp="1"/>
          </p:cNvSpPr>
          <p:nvPr>
            <p:ph type="sldNum" sz="quarter" idx="12"/>
          </p:nvPr>
        </p:nvSpPr>
        <p:spPr/>
        <p:txBody>
          <a:bodyPr/>
          <a:lstStyle/>
          <a:p>
            <a:fld id="{72965CF1-8691-4770-B17C-6C26B4CDE35F}" type="slidenum">
              <a:rPr lang="fr-FR" smtClean="0"/>
              <a:t>6</a:t>
            </a:fld>
            <a:endParaRPr lang="fr-FR"/>
          </a:p>
        </p:txBody>
      </p:sp>
    </p:spTree>
    <p:extLst>
      <p:ext uri="{BB962C8B-B14F-4D97-AF65-F5344CB8AC3E}">
        <p14:creationId xmlns:p14="http://schemas.microsoft.com/office/powerpoint/2010/main" val="104548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3142" y="188540"/>
            <a:ext cx="6418933" cy="811047"/>
          </a:xfrm>
        </p:spPr>
        <p:txBody>
          <a:bodyPr>
            <a:noAutofit/>
          </a:bodyPr>
          <a:lstStyle/>
          <a:p>
            <a:r>
              <a:rPr lang="fr-FR" sz="2300" b="1">
                <a:solidFill>
                  <a:srgbClr val="BC2749"/>
                </a:solidFill>
                <a:latin typeface="Century Gothic" panose="020B0502020202020204" pitchFamily="34" charset="0"/>
              </a:rPr>
              <a:t>Les grands principes pour préparer votre demande de subvention</a:t>
            </a:r>
          </a:p>
        </p:txBody>
      </p:sp>
      <p:sp>
        <p:nvSpPr>
          <p:cNvPr id="4" name="Espace réservé du numéro de diapositive 3"/>
          <p:cNvSpPr>
            <a:spLocks noGrp="1"/>
          </p:cNvSpPr>
          <p:nvPr>
            <p:ph type="sldNum" sz="quarter" idx="12"/>
          </p:nvPr>
        </p:nvSpPr>
        <p:spPr/>
        <p:txBody>
          <a:bodyPr/>
          <a:lstStyle/>
          <a:p>
            <a:fld id="{72965CF1-8691-4770-B17C-6C26B4CDE35F}" type="slidenum">
              <a:rPr lang="fr-FR" smtClean="0"/>
              <a:t>7</a:t>
            </a:fld>
            <a:endParaRPr lang="fr-FR"/>
          </a:p>
        </p:txBody>
      </p:sp>
      <p:sp>
        <p:nvSpPr>
          <p:cNvPr id="10" name="Espace réservé du contenu 9"/>
          <p:cNvSpPr>
            <a:spLocks noGrp="1"/>
          </p:cNvSpPr>
          <p:nvPr>
            <p:ph idx="1"/>
          </p:nvPr>
        </p:nvSpPr>
        <p:spPr>
          <a:xfrm>
            <a:off x="492350" y="1960980"/>
            <a:ext cx="9738360" cy="5513558"/>
          </a:xfrm>
        </p:spPr>
        <p:txBody>
          <a:bodyPr vert="horz" lIns="91440" tIns="45720" rIns="91440" bIns="45720" rtlCol="0" anchor="t">
            <a:normAutofit/>
          </a:bodyPr>
          <a:lstStyle/>
          <a:p>
            <a:pPr marL="251460" indent="-251460"/>
            <a:r>
              <a:rPr lang="fr-FR" sz="2400"/>
              <a:t>On postule sur </a:t>
            </a:r>
            <a:r>
              <a:rPr lang="fr-FR" sz="2400" b="1">
                <a:solidFill>
                  <a:srgbClr val="BC2749"/>
                </a:solidFill>
              </a:rPr>
              <a:t>une fiche…</a:t>
            </a:r>
            <a:r>
              <a:rPr lang="fr-FR" sz="2400">
                <a:solidFill>
                  <a:srgbClr val="BC2749"/>
                </a:solidFill>
              </a:rPr>
              <a:t> </a:t>
            </a:r>
            <a:r>
              <a:rPr lang="fr-FR" sz="2400"/>
              <a:t>pas sur une thématique !</a:t>
            </a:r>
            <a:endParaRPr lang="fr-FR" sz="2400">
              <a:cs typeface="Calibri"/>
            </a:endParaRPr>
          </a:p>
          <a:p>
            <a:pPr marL="251460" indent="-251460"/>
            <a:r>
              <a:rPr lang="fr-FR" sz="2400"/>
              <a:t>Il y a </a:t>
            </a:r>
            <a:r>
              <a:rPr lang="fr-FR" sz="2400" b="1">
                <a:solidFill>
                  <a:srgbClr val="BC2749"/>
                </a:solidFill>
              </a:rPr>
              <a:t>les critères généraux </a:t>
            </a:r>
            <a:r>
              <a:rPr lang="fr-FR" sz="2400"/>
              <a:t>et les </a:t>
            </a:r>
            <a:r>
              <a:rPr lang="fr-FR" sz="2400" b="1">
                <a:solidFill>
                  <a:srgbClr val="BC2749"/>
                </a:solidFill>
              </a:rPr>
              <a:t>critères de la fiche</a:t>
            </a:r>
            <a:endParaRPr lang="fr-FR" sz="2400" b="1">
              <a:solidFill>
                <a:srgbClr val="BC2749"/>
              </a:solidFill>
              <a:cs typeface="Calibri"/>
            </a:endParaRPr>
          </a:p>
          <a:p>
            <a:pPr marL="251460" indent="-251460"/>
            <a:r>
              <a:rPr lang="fr-FR" sz="2400"/>
              <a:t>Pour retrouver la fiche dans le site de demande de subvention : </a:t>
            </a:r>
            <a:r>
              <a:rPr lang="fr-FR" sz="2400" b="1">
                <a:solidFill>
                  <a:srgbClr val="BC2749"/>
                </a:solidFill>
              </a:rPr>
              <a:t>utilisez le code </a:t>
            </a:r>
            <a:r>
              <a:rPr lang="fr-FR" sz="2400"/>
              <a:t>indiqué sur chaque fiche ! </a:t>
            </a:r>
            <a:endParaRPr lang="fr-FR" sz="2400">
              <a:cs typeface="Calibri"/>
            </a:endParaRPr>
          </a:p>
          <a:p>
            <a:pPr marL="503555" lvl="1" indent="0">
              <a:buNone/>
            </a:pPr>
            <a:r>
              <a:rPr lang="fr-FR" sz="2400" i="1"/>
              <a:t>Par ex : IN T2F8 mobilités actives : vélo et marche</a:t>
            </a:r>
            <a:endParaRPr lang="fr-FR" sz="2400" i="1">
              <a:ea typeface="Calibri"/>
              <a:cs typeface="Calibri"/>
            </a:endParaRPr>
          </a:p>
          <a:p>
            <a:pPr marL="251460" indent="-251460"/>
            <a:r>
              <a:rPr lang="fr-FR" sz="2400" b="1">
                <a:solidFill>
                  <a:srgbClr val="BC2749"/>
                </a:solidFill>
              </a:rPr>
              <a:t>Des fiches notées A et B dans le règlement indiquent un subventionnement en investissement ou en fonctionnement. Sur la plateforme de dépôt, les demandes d'investissement et fonctionnement, si permises par le règlement et la fiche, sont regroupées en une seule demande. </a:t>
            </a:r>
            <a:endParaRPr lang="fr-FR" sz="2400">
              <a:cs typeface="Calibri" panose="020F0502020204030204"/>
            </a:endParaRPr>
          </a:p>
        </p:txBody>
      </p:sp>
    </p:spTree>
    <p:extLst>
      <p:ext uri="{BB962C8B-B14F-4D97-AF65-F5344CB8AC3E}">
        <p14:creationId xmlns:p14="http://schemas.microsoft.com/office/powerpoint/2010/main" val="1874370772"/>
      </p:ext>
    </p:extLst>
  </p:cSld>
  <p:clrMapOvr>
    <a:masterClrMapping/>
  </p:clrMapOvr>
  <p:extLst>
    <p:ext uri="{6950BFC3-D8DA-4A85-94F7-54DA5524770B}">
      <p188:commentRel xmlns=""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4E41C704-C162-2043-8C0A-D49FB777402C}"/>
              </a:ext>
            </a:extLst>
          </p:cNvPr>
          <p:cNvSpPr>
            <a:spLocks noGrp="1"/>
          </p:cNvSpPr>
          <p:nvPr>
            <p:ph idx="1"/>
          </p:nvPr>
        </p:nvSpPr>
        <p:spPr>
          <a:xfrm>
            <a:off x="5483934" y="3045109"/>
            <a:ext cx="4760256" cy="1085595"/>
          </a:xfrm>
        </p:spPr>
        <p:txBody>
          <a:bodyPr>
            <a:noAutofit/>
          </a:bodyPr>
          <a:lstStyle/>
          <a:p>
            <a:pPr marL="0" indent="0" algn="ctr">
              <a:spcAft>
                <a:spcPts val="856"/>
              </a:spcAft>
              <a:buNone/>
            </a:pPr>
            <a:r>
              <a:rPr lang="fr-FR" sz="2055" b="1">
                <a:solidFill>
                  <a:srgbClr val="BC2749"/>
                </a:solidFill>
              </a:rPr>
              <a:t>Pensez à rédiger votre projet </a:t>
            </a:r>
            <a:r>
              <a:rPr lang="fr-FR" sz="2055"/>
              <a:t>sur un traitement de texte pour pouvoir réutiliser le descriptif du projet </a:t>
            </a: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8</a:t>
            </a:fld>
            <a:endParaRPr lang="fr-FR"/>
          </a:p>
        </p:txBody>
      </p:sp>
      <p:sp>
        <p:nvSpPr>
          <p:cNvPr id="2" name="ZoneTexte 1"/>
          <p:cNvSpPr txBox="1"/>
          <p:nvPr/>
        </p:nvSpPr>
        <p:spPr>
          <a:xfrm>
            <a:off x="525024" y="3039167"/>
            <a:ext cx="4208383" cy="408573"/>
          </a:xfrm>
          <a:prstGeom prst="rect">
            <a:avLst/>
          </a:prstGeom>
          <a:noFill/>
        </p:spPr>
        <p:txBody>
          <a:bodyPr wrap="square" lIns="91440" tIns="45720" rIns="91440" bIns="45720" rtlCol="0" anchor="t">
            <a:spAutoFit/>
          </a:bodyPr>
          <a:lstStyle/>
          <a:p>
            <a:pPr algn="just"/>
            <a:r>
              <a:rPr lang="fr-FR" sz="2050" u="sng"/>
              <a:t>Maximum</a:t>
            </a:r>
            <a:r>
              <a:rPr lang="fr-FR" sz="2050"/>
              <a:t> 2 projets différents. </a:t>
            </a:r>
            <a:endParaRPr lang="fr-FR" sz="2055"/>
          </a:p>
        </p:txBody>
      </p:sp>
      <p:pic>
        <p:nvPicPr>
          <p:cNvPr id="11" name="Image 10"/>
          <p:cNvPicPr>
            <a:picLocks noChangeAspect="1"/>
          </p:cNvPicPr>
          <p:nvPr/>
        </p:nvPicPr>
        <p:blipFill rotWithShape="1">
          <a:blip r:embed="rId2">
            <a:extLst>
              <a:ext uri="{28A0092B-C50C-407E-A947-70E740481C1C}">
                <a14:useLocalDpi xmlns:a14="http://schemas.microsoft.com/office/drawing/2010/main" val="0"/>
              </a:ext>
            </a:extLst>
          </a:blip>
          <a:srcRect l="19615" t="17500" r="23462" b="26429"/>
          <a:stretch/>
        </p:blipFill>
        <p:spPr>
          <a:xfrm>
            <a:off x="7435524" y="1939904"/>
            <a:ext cx="764155" cy="810624"/>
          </a:xfrm>
          <a:prstGeom prst="rect">
            <a:avLst/>
          </a:prstGeom>
        </p:spPr>
      </p:pic>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l="32083" t="20001" r="30694" b="24166"/>
          <a:stretch/>
        </p:blipFill>
        <p:spPr>
          <a:xfrm>
            <a:off x="1836039" y="1919323"/>
            <a:ext cx="545449" cy="818173"/>
          </a:xfrm>
          <a:prstGeom prst="rect">
            <a:avLst/>
          </a:prstGeom>
        </p:spPr>
      </p:pic>
      <p:sp>
        <p:nvSpPr>
          <p:cNvPr id="13" name="Titre 1"/>
          <p:cNvSpPr txBox="1">
            <a:spLocks/>
          </p:cNvSpPr>
          <p:nvPr/>
        </p:nvSpPr>
        <p:spPr>
          <a:xfrm>
            <a:off x="2543242" y="123545"/>
            <a:ext cx="7458008" cy="81104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sz="2200" kern="1200" baseline="0">
                <a:solidFill>
                  <a:schemeClr val="tx1"/>
                </a:solidFill>
                <a:latin typeface="Century Gothic" panose="020B0502020202020204" pitchFamily="34" charset="0"/>
                <a:ea typeface="+mj-ea"/>
                <a:cs typeface="+mj-cs"/>
              </a:defRPr>
            </a:lvl1pPr>
          </a:lstStyle>
          <a:p>
            <a:r>
              <a:rPr lang="fr-FR" sz="2300" b="1">
                <a:solidFill>
                  <a:srgbClr val="BC2749"/>
                </a:solidFill>
              </a:rPr>
              <a:t>Conditions</a:t>
            </a:r>
          </a:p>
        </p:txBody>
      </p:sp>
      <p:sp>
        <p:nvSpPr>
          <p:cNvPr id="16" name="Espace réservé du contenu 6">
            <a:extLst>
              <a:ext uri="{FF2B5EF4-FFF2-40B4-BE49-F238E27FC236}">
                <a16:creationId xmlns:a16="http://schemas.microsoft.com/office/drawing/2014/main" id="{4E41C704-C162-2043-8C0A-D49FB777402C}"/>
              </a:ext>
            </a:extLst>
          </p:cNvPr>
          <p:cNvSpPr txBox="1">
            <a:spLocks/>
          </p:cNvSpPr>
          <p:nvPr/>
        </p:nvSpPr>
        <p:spPr>
          <a:xfrm>
            <a:off x="3236686" y="4996500"/>
            <a:ext cx="5934688" cy="1085595"/>
          </a:xfrm>
          <a:prstGeom prst="rect">
            <a:avLst/>
          </a:prstGeom>
        </p:spPr>
        <p:txBody>
          <a:bodyPr vert="horz" lIns="91440" tIns="45720" rIns="91440" bIns="45720" rtlCol="0" anchor="t">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spcAft>
                <a:spcPts val="856"/>
              </a:spcAft>
              <a:buNone/>
            </a:pPr>
            <a:r>
              <a:rPr lang="fr-FR" sz="2000" b="1">
                <a:solidFill>
                  <a:srgbClr val="BC2749"/>
                </a:solidFill>
              </a:rPr>
              <a:t>Des fiches notées A et B dans le règlement indiquent un subventionnement possible en investissement ou en fonctionnement pour un même projet. Sur la plateforme de dépôt, les demandes d'investissement et fonctionnement, si permises par le règlement et la fiche, sont regroupées en une seule demande. </a:t>
            </a:r>
            <a:endParaRPr lang="fr-FR" sz="2000">
              <a:ea typeface="Calibri"/>
              <a:cs typeface="Calibri"/>
            </a:endParaRPr>
          </a:p>
        </p:txBody>
      </p:sp>
      <p:pic>
        <p:nvPicPr>
          <p:cNvPr id="17" name="Image 16"/>
          <p:cNvPicPr>
            <a:picLocks noChangeAspect="1"/>
          </p:cNvPicPr>
          <p:nvPr/>
        </p:nvPicPr>
        <p:blipFill rotWithShape="1">
          <a:blip r:embed="rId4" cstate="print">
            <a:extLst>
              <a:ext uri="{28A0092B-C50C-407E-A947-70E740481C1C}">
                <a14:useLocalDpi xmlns:a14="http://schemas.microsoft.com/office/drawing/2010/main" val="0"/>
              </a:ext>
            </a:extLst>
          </a:blip>
          <a:srcRect l="19718" t="18807" r="19051" b="22660"/>
          <a:stretch/>
        </p:blipFill>
        <p:spPr>
          <a:xfrm>
            <a:off x="1749337" y="5137395"/>
            <a:ext cx="926086" cy="801263"/>
          </a:xfrm>
          <a:prstGeom prst="rect">
            <a:avLst/>
          </a:prstGeom>
        </p:spPr>
      </p:pic>
    </p:spTree>
    <p:extLst>
      <p:ext uri="{BB962C8B-B14F-4D97-AF65-F5344CB8AC3E}">
        <p14:creationId xmlns:p14="http://schemas.microsoft.com/office/powerpoint/2010/main" val="403774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2663502" y="229273"/>
            <a:ext cx="6596130" cy="717779"/>
          </a:xfrm>
        </p:spPr>
        <p:txBody>
          <a:bodyPr>
            <a:normAutofit/>
          </a:bodyPr>
          <a:lstStyle/>
          <a:p>
            <a:pPr algn="ctr"/>
            <a:r>
              <a:rPr lang="fr-FR" sz="3084" b="1">
                <a:solidFill>
                  <a:srgbClr val="BC2749"/>
                </a:solidFill>
              </a:rPr>
              <a:t>L</a:t>
            </a:r>
            <a:r>
              <a:rPr lang="fr-FR" sz="3084" b="1">
                <a:solidFill>
                  <a:srgbClr val="BC2749"/>
                </a:solidFill>
                <a:latin typeface="Century Gothic" panose="020B0502020202020204" pitchFamily="34" charset="0"/>
              </a:rPr>
              <a:t>es principaux critères d’</a:t>
            </a:r>
            <a:r>
              <a:rPr lang="fr-FR" sz="3084" b="1">
                <a:solidFill>
                  <a:srgbClr val="BC2749"/>
                </a:solidFill>
              </a:rPr>
              <a:t>é</a:t>
            </a:r>
            <a:r>
              <a:rPr lang="fr-FR" sz="3084" b="1">
                <a:solidFill>
                  <a:srgbClr val="BC2749"/>
                </a:solidFill>
                <a:latin typeface="Century Gothic" panose="020B0502020202020204" pitchFamily="34" charset="0"/>
              </a:rPr>
              <a:t>ligibilité</a:t>
            </a:r>
          </a:p>
        </p:txBody>
      </p:sp>
      <p:sp>
        <p:nvSpPr>
          <p:cNvPr id="6" name="Espace réservé du contenu 2"/>
          <p:cNvSpPr>
            <a:spLocks noGrp="1"/>
          </p:cNvSpPr>
          <p:nvPr>
            <p:ph idx="1"/>
          </p:nvPr>
        </p:nvSpPr>
        <p:spPr>
          <a:xfrm>
            <a:off x="716808" y="1609215"/>
            <a:ext cx="9137462" cy="4949418"/>
          </a:xfrm>
        </p:spPr>
        <p:txBody>
          <a:bodyPr vert="horz" lIns="91440" tIns="45720" rIns="91440" bIns="45720" rtlCol="0" anchor="t">
            <a:noAutofit/>
          </a:bodyPr>
          <a:lstStyle/>
          <a:p>
            <a:pPr marL="251460" indent="-251460">
              <a:lnSpc>
                <a:spcPct val="100000"/>
              </a:lnSpc>
              <a:spcBef>
                <a:spcPts val="514"/>
              </a:spcBef>
            </a:pPr>
            <a:endParaRPr lang="fr-FR" sz="1000">
              <a:cs typeface="Calibri" panose="020F0502020204030204"/>
            </a:endParaRPr>
          </a:p>
          <a:p>
            <a:pPr marL="0" indent="0">
              <a:lnSpc>
                <a:spcPct val="100000"/>
              </a:lnSpc>
              <a:spcBef>
                <a:spcPts val="514"/>
              </a:spcBef>
              <a:buNone/>
            </a:pPr>
            <a:r>
              <a:rPr lang="fr-FR" sz="2200"/>
              <a:t>Sont</a:t>
            </a:r>
            <a:r>
              <a:rPr lang="fr-FR" sz="2200">
                <a:ea typeface="+mn-lt"/>
                <a:cs typeface="+mn-lt"/>
              </a:rPr>
              <a:t> exclus :</a:t>
            </a:r>
          </a:p>
          <a:p>
            <a:pPr marL="251460" indent="-251460">
              <a:lnSpc>
                <a:spcPct val="100000"/>
              </a:lnSpc>
              <a:spcBef>
                <a:spcPts val="514"/>
              </a:spcBef>
            </a:pPr>
            <a:r>
              <a:rPr lang="fr-FR" sz="2200">
                <a:ea typeface="+mn-lt"/>
                <a:cs typeface="+mn-lt"/>
              </a:rPr>
              <a:t>les artistes (à l'exception de la fiche 14 relative à l'acquisition d'œuvres d'art), même inscrits à la Maison des artistes, ainsi que les collectifs non constitués en association ne sont pas éligibles.</a:t>
            </a:r>
          </a:p>
          <a:p>
            <a:pPr marL="251460" indent="-251460">
              <a:lnSpc>
                <a:spcPct val="100000"/>
              </a:lnSpc>
              <a:spcBef>
                <a:spcPts val="514"/>
              </a:spcBef>
            </a:pPr>
            <a:r>
              <a:rPr lang="fr-FR" sz="2200">
                <a:ea typeface="+mn-lt"/>
                <a:cs typeface="+mn-lt"/>
              </a:rPr>
              <a:t>Les collectifs non constitués en association, sauf si ceux-ci déposent leur demande par le biais d'un service municipal jeunesse ou une association tutrice.</a:t>
            </a:r>
          </a:p>
          <a:p>
            <a:pPr marL="251460" indent="-251460">
              <a:lnSpc>
                <a:spcPct val="100000"/>
              </a:lnSpc>
              <a:spcBef>
                <a:spcPts val="514"/>
              </a:spcBef>
            </a:pPr>
            <a:r>
              <a:rPr lang="fr-FR" sz="2200">
                <a:ea typeface="+mn-lt"/>
                <a:cs typeface="+mn-lt"/>
              </a:rPr>
              <a:t>les projets éducatifs à destination exclusive des </a:t>
            </a:r>
            <a:r>
              <a:rPr lang="fr-FR" sz="2200" err="1">
                <a:ea typeface="+mn-lt"/>
                <a:cs typeface="+mn-lt"/>
              </a:rPr>
              <a:t>collégien.ne.s</a:t>
            </a:r>
            <a:r>
              <a:rPr lang="fr-FR" sz="2200">
                <a:ea typeface="+mn-lt"/>
                <a:cs typeface="+mn-lt"/>
              </a:rPr>
              <a:t>. </a:t>
            </a:r>
            <a:r>
              <a:rPr lang="fr-FR" sz="2200">
                <a:sym typeface="Symbol" panose="05050102010706020507" pitchFamily="18" charset="2"/>
              </a:rPr>
              <a:t>  s’orienter vers l’appel </a:t>
            </a:r>
            <a:r>
              <a:rPr lang="fr-FR" sz="2200"/>
              <a:t>à̀ projets pédagogiques du Département : </a:t>
            </a:r>
            <a:endParaRPr lang="fr-FR" sz="2200">
              <a:ea typeface="Calibri"/>
              <a:cs typeface="Calibri"/>
            </a:endParaRPr>
          </a:p>
          <a:p>
            <a:pPr marL="755650" lvl="1" indent="-251460">
              <a:lnSpc>
                <a:spcPct val="100000"/>
              </a:lnSpc>
              <a:spcBef>
                <a:spcPts val="1284"/>
              </a:spcBef>
              <a:buFont typeface="Century Gothic" panose="020B0502020202020204" pitchFamily="34" charset="0"/>
              <a:buChar char="►"/>
            </a:pPr>
            <a:r>
              <a:rPr lang="fr-FR" sz="2200">
                <a:solidFill>
                  <a:srgbClr val="BC2749"/>
                </a:solidFill>
              </a:rPr>
              <a:t>Prendre directement contact auprès de l’équipe de l’action éducative à l’adresse suivante :</a:t>
            </a:r>
            <a:r>
              <a:rPr lang="fr-FR" sz="2200">
                <a:solidFill>
                  <a:schemeClr val="accent1">
                    <a:lumMod val="75000"/>
                  </a:schemeClr>
                </a:solidFill>
              </a:rPr>
              <a:t> </a:t>
            </a:r>
            <a:r>
              <a:rPr lang="fr-FR" sz="2200" b="1">
                <a:solidFill>
                  <a:srgbClr val="BC2749"/>
                </a:solidFill>
                <a:hlinkClick r:id="rId2">
                  <a:extLst>
                    <a:ext uri="{A12FA001-AC4F-418D-AE19-62706E023703}">
                      <ahyp:hlinkClr xmlns:ahyp="http://schemas.microsoft.com/office/drawing/2018/hyperlinkcolor" val="tx"/>
                    </a:ext>
                  </a:extLst>
                </a:hlinkClick>
              </a:rPr>
              <a:t>actioneducative@seinesaintdenis.fr</a:t>
            </a:r>
            <a:r>
              <a:rPr lang="fr-FR" sz="2200" b="1">
                <a:solidFill>
                  <a:srgbClr val="BC2749"/>
                </a:solidFill>
              </a:rPr>
              <a:t> </a:t>
            </a:r>
            <a:endParaRPr lang="fr-FR" sz="2200" b="1">
              <a:solidFill>
                <a:srgbClr val="BC2749"/>
              </a:solidFill>
              <a:cs typeface="Calibri" panose="020F0502020204030204"/>
            </a:endParaRPr>
          </a:p>
        </p:txBody>
      </p:sp>
      <p:sp>
        <p:nvSpPr>
          <p:cNvPr id="3" name="Espace réservé du numéro de diapositive 2"/>
          <p:cNvSpPr>
            <a:spLocks noGrp="1"/>
          </p:cNvSpPr>
          <p:nvPr>
            <p:ph type="sldNum" sz="quarter" idx="12"/>
          </p:nvPr>
        </p:nvSpPr>
        <p:spPr/>
        <p:txBody>
          <a:bodyPr/>
          <a:lstStyle/>
          <a:p>
            <a:fld id="{72965CF1-8691-4770-B17C-6C26B4CDE35F}" type="slidenum">
              <a:rPr lang="fr-FR" smtClean="0"/>
              <a:t>9</a:t>
            </a:fld>
            <a:endParaRPr lang="fr-FR"/>
          </a:p>
        </p:txBody>
      </p:sp>
    </p:spTree>
    <p:extLst>
      <p:ext uri="{BB962C8B-B14F-4D97-AF65-F5344CB8AC3E}">
        <p14:creationId xmlns:p14="http://schemas.microsoft.com/office/powerpoint/2010/main" val="70440665"/>
      </p:ext>
    </p:extLst>
  </p:cSld>
  <p:clrMapOvr>
    <a:masterClrMapping/>
  </p:clrMapOvr>
</p:sld>
</file>

<file path=ppt/theme/theme1.xml><?xml version="1.0" encoding="utf-8"?>
<a:theme xmlns:a="http://schemas.openxmlformats.org/drawingml/2006/main" name="Thème Office">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99B11724D26349BCEFEA132A086E23" ma:contentTypeVersion="12" ma:contentTypeDescription="Crée un document." ma:contentTypeScope="" ma:versionID="bfd8aa28d76fb155750c8fb797febed7">
  <xsd:schema xmlns:xsd="http://www.w3.org/2001/XMLSchema" xmlns:xs="http://www.w3.org/2001/XMLSchema" xmlns:p="http://schemas.microsoft.com/office/2006/metadata/properties" xmlns:ns3="e59049fe-8aa0-4ff6-b2de-eb87fae667cd" xmlns:ns4="ba78beae-3404-4c2e-93f7-58fda4e906bf" targetNamespace="http://schemas.microsoft.com/office/2006/metadata/properties" ma:root="true" ma:fieldsID="139cc451b662b3b5cbff6658be034584" ns3:_="" ns4:_="">
    <xsd:import namespace="e59049fe-8aa0-4ff6-b2de-eb87fae667cd"/>
    <xsd:import namespace="ba78beae-3404-4c2e-93f7-58fda4e906bf"/>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System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049fe-8aa0-4ff6-b2de-eb87fae667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ystemTags" ma:index="12" nillable="true" ma:displayName="MediaServiceSystemTags" ma:hidden="true" ma:internalName="MediaServiceSystemTags"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78beae-3404-4c2e-93f7-58fda4e906bf"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SharingHintHash" ma:index="18"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59049fe-8aa0-4ff6-b2de-eb87fae667cd" xsi:nil="true"/>
  </documentManagement>
</p:properties>
</file>

<file path=customXml/itemProps1.xml><?xml version="1.0" encoding="utf-8"?>
<ds:datastoreItem xmlns:ds="http://schemas.openxmlformats.org/officeDocument/2006/customXml" ds:itemID="{2C925F77-18CB-4A34-9D2F-D2CCF189B3D7}">
  <ds:schemaRefs>
    <ds:schemaRef ds:uri="http://schemas.microsoft.com/sharepoint/v3/contenttype/forms"/>
  </ds:schemaRefs>
</ds:datastoreItem>
</file>

<file path=customXml/itemProps2.xml><?xml version="1.0" encoding="utf-8"?>
<ds:datastoreItem xmlns:ds="http://schemas.openxmlformats.org/officeDocument/2006/customXml" ds:itemID="{98CC72FF-FD92-4DC7-BDF1-1E194191F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9049fe-8aa0-4ff6-b2de-eb87fae667cd"/>
    <ds:schemaRef ds:uri="ba78beae-3404-4c2e-93f7-58fda4e906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5920F2-0FD2-439F-B5A9-BF4E1483DFCB}">
  <ds:schemaRefs>
    <ds:schemaRef ds:uri="http://purl.org/dc/elements/1.1/"/>
    <ds:schemaRef ds:uri="http://schemas.microsoft.com/office/2006/metadata/properties"/>
    <ds:schemaRef ds:uri="e59049fe-8aa0-4ff6-b2de-eb87fae667cd"/>
    <ds:schemaRef ds:uri="http://purl.org/dc/terms/"/>
    <ds:schemaRef ds:uri="http://schemas.openxmlformats.org/package/2006/metadata/core-properties"/>
    <ds:schemaRef ds:uri="ba78beae-3404-4c2e-93f7-58fda4e906bf"/>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3097</Words>
  <Application>Microsoft Office PowerPoint</Application>
  <PresentationFormat>Personnalisé</PresentationFormat>
  <Paragraphs>264</Paragraphs>
  <Slides>26</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Calibri Light</vt:lpstr>
      <vt:lpstr>Century Gothic</vt:lpstr>
      <vt:lpstr>Symbol</vt:lpstr>
      <vt:lpstr>Thème Office</vt:lpstr>
      <vt:lpstr>Présentation PowerPoint</vt:lpstr>
      <vt:lpstr>L’Appel à AGIR IN Seine-Saint-Denis, c’est quoi ? </vt:lpstr>
      <vt:lpstr>Les éléments clés de l’Appel à projets </vt:lpstr>
      <vt:lpstr>Présentation PowerPoint</vt:lpstr>
      <vt:lpstr>Les Fiches par thématique (1/2)</vt:lpstr>
      <vt:lpstr>Les Fiches par thématique (2/2)</vt:lpstr>
      <vt:lpstr>Les grands principes pour préparer votre demande de subvention</vt:lpstr>
      <vt:lpstr>Présentation PowerPoint</vt:lpstr>
      <vt:lpstr>Les principaux critères d’éligibilité</vt:lpstr>
      <vt:lpstr>Les critères généraux d’éligibilité</vt:lpstr>
      <vt:lpstr>Les critères généraux d’éligibilité</vt:lpstr>
      <vt:lpstr>les documents obligatoires à fournir</vt:lpstr>
      <vt:lpstr> Rappel sur : RNA – SIRET – RIB </vt:lpstr>
      <vt:lpstr>Conseil 1 :   Avant d’accéder à la fiche qui correspond à votre projet sur la plateforme…  Lisez bien son contenu dans le règlement  et vérifier que votre projet est compatible avec les objectifs et les critères de sélection de la fiche   Ne proposez pas un montant de subvention supérieur à celui indiqué sur la fiche : votre dossier ne sera pas instruit  </vt:lpstr>
      <vt:lpstr>Conseil 2 :   Vérifiez bien que la subvention demandée de la fiche sur laquelle vous postulez est en investissement ou en fonctionnement</vt:lpstr>
      <vt:lpstr>Présentation PowerPoint</vt:lpstr>
      <vt:lpstr> Nouvelle fiche : Accompagnement de l’évolution des usages culturels : Accessibilité, numérique,  itinérance </vt:lpstr>
      <vt:lpstr> Nouvelle fiche : Accompagnement de l’évolution des usages culturels : Accessibilité, numérique, itinérance </vt:lpstr>
      <vt:lpstr>Développement de filières écoresponsables In Seine-Saint-Denis</vt:lpstr>
      <vt:lpstr> Développement de filières écoresponsables In Seine-Saint-Denis </vt:lpstr>
      <vt:lpstr> Nouvelle fiche : Acquisition d'objets d'art "pop collection" : l'art des transitions </vt:lpstr>
      <vt:lpstr> Annexe 2 : Liste du foncier départemental disponible (page 84 du règlement) </vt:lpstr>
      <vt:lpstr>Le formulaire en ligne pour candidater : démonstration </vt:lpstr>
      <vt:lpstr>Les étapes à renseigner sur la plateforme </vt:lpstr>
      <vt:lpstr>DES QUESTIONS ?</vt:lpstr>
      <vt:lpstr>MERCI DE VOTRE PARTICIPATION !</vt:lpstr>
    </vt:vector>
  </TitlesOfParts>
  <Company>Conseil Departemental de la Seine Saint Denis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Elea Spampani</dc:creator>
  <cp:lastModifiedBy>Raphael BANNURA</cp:lastModifiedBy>
  <cp:revision>3</cp:revision>
  <cp:lastPrinted>2021-12-30T13:36:44Z</cp:lastPrinted>
  <dcterms:created xsi:type="dcterms:W3CDTF">2021-03-10T16:35:41Z</dcterms:created>
  <dcterms:modified xsi:type="dcterms:W3CDTF">2024-01-24T19:02:55Z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0x0101002699B11724D26349BCEFEA132A086E23</vt:lpwstr>
  </property>
</Properties>
</file>